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30"/>
  </p:notesMasterIdLst>
  <p:sldIdLst>
    <p:sldId id="256" r:id="rId3"/>
    <p:sldId id="257" r:id="rId4"/>
    <p:sldId id="3778" r:id="rId5"/>
    <p:sldId id="3781" r:id="rId6"/>
    <p:sldId id="319" r:id="rId7"/>
    <p:sldId id="3770" r:id="rId8"/>
    <p:sldId id="320" r:id="rId9"/>
    <p:sldId id="3771" r:id="rId10"/>
    <p:sldId id="3772" r:id="rId11"/>
    <p:sldId id="323" r:id="rId12"/>
    <p:sldId id="325" r:id="rId13"/>
    <p:sldId id="326" r:id="rId14"/>
    <p:sldId id="3774" r:id="rId15"/>
    <p:sldId id="3773" r:id="rId16"/>
    <p:sldId id="328" r:id="rId17"/>
    <p:sldId id="3776" r:id="rId18"/>
    <p:sldId id="3777" r:id="rId19"/>
    <p:sldId id="3775" r:id="rId20"/>
    <p:sldId id="331" r:id="rId21"/>
    <p:sldId id="332" r:id="rId22"/>
    <p:sldId id="335" r:id="rId23"/>
    <p:sldId id="346" r:id="rId24"/>
    <p:sldId id="337" r:id="rId25"/>
    <p:sldId id="334" r:id="rId26"/>
    <p:sldId id="339" r:id="rId27"/>
    <p:sldId id="278" r:id="rId28"/>
    <p:sldId id="376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7"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DEBD5"/>
    <a:srgbClr val="BEC0BF"/>
    <a:srgbClr val="7CB5E8"/>
    <a:srgbClr val="6699FF"/>
    <a:srgbClr val="CC66FF"/>
    <a:srgbClr val="9966FF"/>
    <a:srgbClr val="FFCE80"/>
    <a:srgbClr val="868D92"/>
    <a:srgbClr val="D6D7D7"/>
    <a:srgbClr val="3885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01"/>
    <p:restoredTop sz="96327"/>
  </p:normalViewPr>
  <p:slideViewPr>
    <p:cSldViewPr snapToGrid="0">
      <p:cViewPr varScale="1">
        <p:scale>
          <a:sx n="151" d="100"/>
          <a:sy n="151" d="100"/>
        </p:scale>
        <p:origin x="18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2.wmf"/><Relationship Id="rId7" Type="http://schemas.openxmlformats.org/officeDocument/2006/relationships/image" Target="../media/image16.wmf"/><Relationship Id="rId12" Type="http://schemas.openxmlformats.org/officeDocument/2006/relationships/image" Target="../media/image21.wmf"/><Relationship Id="rId2" Type="http://schemas.openxmlformats.org/officeDocument/2006/relationships/image" Target="../media/image11.wmf"/><Relationship Id="rId1" Type="http://schemas.openxmlformats.org/officeDocument/2006/relationships/image" Target="../media/image10.emf"/><Relationship Id="rId6" Type="http://schemas.openxmlformats.org/officeDocument/2006/relationships/image" Target="../media/image15.wmf"/><Relationship Id="rId11" Type="http://schemas.openxmlformats.org/officeDocument/2006/relationships/image" Target="../media/image20.wmf"/><Relationship Id="rId5" Type="http://schemas.openxmlformats.org/officeDocument/2006/relationships/image" Target="../media/image14.wmf"/><Relationship Id="rId10" Type="http://schemas.openxmlformats.org/officeDocument/2006/relationships/image" Target="../media/image19.wmf"/><Relationship Id="rId4" Type="http://schemas.openxmlformats.org/officeDocument/2006/relationships/image" Target="../media/image13.wmf"/><Relationship Id="rId9"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 Id="rId5" Type="http://schemas.openxmlformats.org/officeDocument/2006/relationships/image" Target="../media/image37.emf"/><Relationship Id="rId4"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27</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jpeg"/><Relationship Id="rId4" Type="http://schemas.openxmlformats.org/officeDocument/2006/relationships/tags" Target="../tags/tag12.xml"/><Relationship Id="rId9"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9.xml"/><Relationship Id="rId7" Type="http://schemas.openxmlformats.org/officeDocument/2006/relationships/image" Target="../media/image25.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3.xml"/><Relationship Id="rId5" Type="http://schemas.openxmlformats.org/officeDocument/2006/relationships/tags" Target="../tags/tag21.xml"/><Relationship Id="rId4" Type="http://schemas.openxmlformats.org/officeDocument/2006/relationships/tags" Target="../tags/tag20.xml"/></Relationships>
</file>

<file path=ppt/slides/_rels/slide1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24.xml"/><Relationship Id="rId7" Type="http://schemas.openxmlformats.org/officeDocument/2006/relationships/image" Target="../media/image2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27.xml"/><Relationship Id="rId7" Type="http://schemas.openxmlformats.org/officeDocument/2006/relationships/image" Target="../media/image3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9.png"/><Relationship Id="rId5" Type="http://schemas.openxmlformats.org/officeDocument/2006/relationships/tags" Target="../tags/tag27.xml"/><Relationship Id="rId4"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tags" Target="../tags/tag30.xml"/><Relationship Id="rId7" Type="http://schemas.openxmlformats.org/officeDocument/2006/relationships/image" Target="../media/image3.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1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35.emf"/><Relationship Id="rId18" Type="http://schemas.openxmlformats.org/officeDocument/2006/relationships/image" Target="../media/image3.jpeg"/><Relationship Id="rId7" Type="http://schemas.openxmlformats.org/officeDocument/2006/relationships/image" Target="../media/image39.png"/><Relationship Id="rId12" Type="http://schemas.openxmlformats.org/officeDocument/2006/relationships/oleObject" Target="../embeddings/oleObject20.bin"/><Relationship Id="rId17" Type="http://schemas.openxmlformats.org/officeDocument/2006/relationships/image" Target="../media/image37.emf"/><Relationship Id="rId2" Type="http://schemas.openxmlformats.org/officeDocument/2006/relationships/slideLayout" Target="../slideLayouts/slideLayout13.xml"/><Relationship Id="rId16" Type="http://schemas.openxmlformats.org/officeDocument/2006/relationships/oleObject" Target="../embeddings/oleObject22.bin"/><Relationship Id="rId1" Type="http://schemas.openxmlformats.org/officeDocument/2006/relationships/vmlDrawing" Target="../drawings/vmlDrawing3.vml"/><Relationship Id="rId6" Type="http://schemas.openxmlformats.org/officeDocument/2006/relationships/image" Target="../media/image38.png"/><Relationship Id="rId11" Type="http://schemas.openxmlformats.org/officeDocument/2006/relationships/image" Target="../media/image34.emf"/><Relationship Id="rId5" Type="http://schemas.openxmlformats.org/officeDocument/2006/relationships/image" Target="../media/image380.png"/><Relationship Id="rId15" Type="http://schemas.openxmlformats.org/officeDocument/2006/relationships/image" Target="../media/image36.emf"/><Relationship Id="rId10" Type="http://schemas.openxmlformats.org/officeDocument/2006/relationships/oleObject" Target="../embeddings/oleObject19.bin"/><Relationship Id="rId4" Type="http://schemas.openxmlformats.org/officeDocument/2006/relationships/image" Target="../media/image370.png"/><Relationship Id="rId9" Type="http://schemas.openxmlformats.org/officeDocument/2006/relationships/image" Target="../media/image33.emf"/><Relationship Id="rId14" Type="http://schemas.openxmlformats.org/officeDocument/2006/relationships/oleObject" Target="../embeddings/oleObject21.bin"/></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46.png"/><Relationship Id="rId11" Type="http://schemas.openxmlformats.org/officeDocument/2006/relationships/image" Target="../media/image42.emf"/><Relationship Id="rId5" Type="http://schemas.openxmlformats.org/officeDocument/2006/relationships/image" Target="../media/image45.png"/><Relationship Id="rId10" Type="http://schemas.openxmlformats.org/officeDocument/2006/relationships/oleObject" Target="../embeddings/oleObject24.bin"/><Relationship Id="rId4" Type="http://schemas.openxmlformats.org/officeDocument/2006/relationships/image" Target="../media/image44.png"/><Relationship Id="rId9" Type="http://schemas.openxmlformats.org/officeDocument/2006/relationships/image" Target="../media/image41.emf"/></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13.xml"/><Relationship Id="rId1" Type="http://schemas.openxmlformats.org/officeDocument/2006/relationships/tags" Target="../tags/tag33.xml"/><Relationship Id="rId6" Type="http://schemas.openxmlformats.org/officeDocument/2006/relationships/image" Target="../media/image3.jpeg"/><Relationship Id="rId5" Type="http://schemas.openxmlformats.org/officeDocument/2006/relationships/image" Target="../media/image52.pn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36.xml"/><Relationship Id="rId7"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42.xml"/><Relationship Id="rId7" Type="http://schemas.openxmlformats.org/officeDocument/2006/relationships/image" Target="../media/image53.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56.png"/><Relationship Id="rId4" Type="http://schemas.openxmlformats.org/officeDocument/2006/relationships/tags" Target="../tags/tag43.xml"/><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3.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7.png"/><Relationship Id="rId5" Type="http://schemas.openxmlformats.org/officeDocument/2006/relationships/slideLayout" Target="../slideLayouts/slideLayout13.xml"/><Relationship Id="rId4" Type="http://schemas.openxmlformats.org/officeDocument/2006/relationships/tags" Target="../tags/tag47.xml"/></Relationships>
</file>

<file path=ppt/slides/_rels/slide23.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58.png"/><Relationship Id="rId5" Type="http://schemas.openxmlformats.org/officeDocument/2006/relationships/slideLayout" Target="../slideLayouts/slideLayout13.xml"/><Relationship Id="rId4" Type="http://schemas.openxmlformats.org/officeDocument/2006/relationships/tags" Target="../tags/tag5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3.jpe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7.bin"/><Relationship Id="rId18" Type="http://schemas.openxmlformats.org/officeDocument/2006/relationships/image" Target="../media/image16.wmf"/><Relationship Id="rId26" Type="http://schemas.openxmlformats.org/officeDocument/2006/relationships/image" Target="../media/image20.wmf"/><Relationship Id="rId3" Type="http://schemas.openxmlformats.org/officeDocument/2006/relationships/oleObject" Target="../embeddings/oleObject1.bin"/><Relationship Id="rId21" Type="http://schemas.openxmlformats.org/officeDocument/2006/relationships/oleObject" Target="../embeddings/oleObject11.bin"/><Relationship Id="rId7" Type="http://schemas.openxmlformats.org/officeDocument/2006/relationships/oleObject" Target="../embeddings/oleObject3.bin"/><Relationship Id="rId12" Type="http://schemas.openxmlformats.org/officeDocument/2006/relationships/image" Target="../media/image13.wmf"/><Relationship Id="rId17" Type="http://schemas.openxmlformats.org/officeDocument/2006/relationships/oleObject" Target="../embeddings/oleObject9.bin"/><Relationship Id="rId25" Type="http://schemas.openxmlformats.org/officeDocument/2006/relationships/oleObject" Target="../embeddings/oleObject13.bin"/><Relationship Id="rId2" Type="http://schemas.openxmlformats.org/officeDocument/2006/relationships/slideLayout" Target="../slideLayouts/slideLayout13.xml"/><Relationship Id="rId16" Type="http://schemas.openxmlformats.org/officeDocument/2006/relationships/image" Target="../media/image15.wmf"/><Relationship Id="rId20" Type="http://schemas.openxmlformats.org/officeDocument/2006/relationships/image" Target="../media/image17.wmf"/><Relationship Id="rId29" Type="http://schemas.openxmlformats.org/officeDocument/2006/relationships/image" Target="../media/image3.jpeg"/><Relationship Id="rId1" Type="http://schemas.openxmlformats.org/officeDocument/2006/relationships/vmlDrawing" Target="../drawings/vmlDrawing1.vml"/><Relationship Id="rId6" Type="http://schemas.openxmlformats.org/officeDocument/2006/relationships/image" Target="../media/image11.wmf"/><Relationship Id="rId11" Type="http://schemas.openxmlformats.org/officeDocument/2006/relationships/oleObject" Target="../embeddings/oleObject6.bin"/><Relationship Id="rId24" Type="http://schemas.openxmlformats.org/officeDocument/2006/relationships/image" Target="../media/image19.wmf"/><Relationship Id="rId5" Type="http://schemas.openxmlformats.org/officeDocument/2006/relationships/oleObject" Target="../embeddings/oleObject2.bin"/><Relationship Id="rId15" Type="http://schemas.openxmlformats.org/officeDocument/2006/relationships/oleObject" Target="../embeddings/oleObject8.bin"/><Relationship Id="rId23" Type="http://schemas.openxmlformats.org/officeDocument/2006/relationships/oleObject" Target="../embeddings/oleObject12.bin"/><Relationship Id="rId28" Type="http://schemas.openxmlformats.org/officeDocument/2006/relationships/image" Target="../media/image21.wmf"/><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image" Target="../media/image10.emf"/><Relationship Id="rId9" Type="http://schemas.openxmlformats.org/officeDocument/2006/relationships/oleObject" Target="../embeddings/oleObject4.bin"/><Relationship Id="rId14" Type="http://schemas.openxmlformats.org/officeDocument/2006/relationships/image" Target="../media/image14.wmf"/><Relationship Id="rId22" Type="http://schemas.openxmlformats.org/officeDocument/2006/relationships/image" Target="../media/image18.wmf"/><Relationship Id="rId27" Type="http://schemas.openxmlformats.org/officeDocument/2006/relationships/oleObject" Target="../embeddings/oleObject14.bin"/></Relationships>
</file>

<file path=ppt/slides/_rels/slide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3.wmf"/><Relationship Id="rId11" Type="http://schemas.openxmlformats.org/officeDocument/2006/relationships/image" Target="../media/image35.png"/><Relationship Id="rId5" Type="http://schemas.openxmlformats.org/officeDocument/2006/relationships/oleObject" Target="../embeddings/oleObject16.bin"/><Relationship Id="rId10" Type="http://schemas.openxmlformats.org/officeDocument/2006/relationships/image" Target="../media/image34.png"/><Relationship Id="rId4"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2025.5.18</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VF_RF</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
        <p:nvSpPr>
          <p:cNvPr id="27" name="矩形 26">
            <a:extLst>
              <a:ext uri="{FF2B5EF4-FFF2-40B4-BE49-F238E27FC236}">
                <a16:creationId xmlns:a16="http://schemas.microsoft.com/office/drawing/2014/main" id="{D6802AC3-5B72-4F7A-BB49-283BD8ADECFF}"/>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36A103F8-7193-43E4-ABD8-935FA8649DA7}"/>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2274709F-EA9A-4C6D-96AC-62C602F4FBD2}"/>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61D4BF4-2139-41D4-ABD5-1F7A61ACE4C7}"/>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CAB4557-9FBA-4850-B120-C781ADD28F5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8CA48C7-81C6-482A-9113-E4C2CE565E2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B1CFDDB-7C80-4624-9FB7-4850767848EA}"/>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7"/>
          <a:stretch>
            <a:fillRect/>
          </a:stretch>
        </p:blipFill>
        <p:spPr>
          <a:xfrm>
            <a:off x="6687820" y="2447576"/>
            <a:ext cx="4557395" cy="3660140"/>
          </a:xfrm>
          <a:prstGeom prst="rect">
            <a:avLst/>
          </a:prstGeom>
        </p:spPr>
      </p:pic>
      <p:sp>
        <p:nvSpPr>
          <p:cNvPr id="27" name="文本框 26">
            <a:extLst>
              <a:ext uri="{FF2B5EF4-FFF2-40B4-BE49-F238E27FC236}">
                <a16:creationId xmlns:a16="http://schemas.microsoft.com/office/drawing/2014/main" id="{26E815CD-5FEA-445E-9983-1D2929263345}"/>
              </a:ext>
            </a:extLst>
          </p:cNvPr>
          <p:cNvSpPr txBox="1"/>
          <p:nvPr/>
        </p:nvSpPr>
        <p:spPr>
          <a:xfrm>
            <a:off x="8194572" y="2258450"/>
            <a:ext cx="2262034" cy="230832"/>
          </a:xfrm>
          <a:prstGeom prst="rect">
            <a:avLst/>
          </a:prstGeom>
          <a:noFill/>
        </p:spPr>
        <p:txBody>
          <a:bodyPr wrap="square">
            <a:spAutoFit/>
          </a:bodyPr>
          <a:lstStyle/>
          <a:p>
            <a:r>
              <a:rPr lang="zh-CN" altLang="en-US" sz="900" dirty="0">
                <a:latin typeface="微软雅黑" panose="020B0503020204020204" pitchFamily="34" charset="-122"/>
                <a:ea typeface="微软雅黑" panose="020B0503020204020204" pitchFamily="34" charset="-122"/>
              </a:rPr>
              <a:t>表 3-1 有无联邦学习的 PU 学习性能比较</a:t>
            </a:r>
          </a:p>
        </p:txBody>
      </p:sp>
      <p:sp>
        <p:nvSpPr>
          <p:cNvPr id="28" name="矩形 27">
            <a:extLst>
              <a:ext uri="{FF2B5EF4-FFF2-40B4-BE49-F238E27FC236}">
                <a16:creationId xmlns:a16="http://schemas.microsoft.com/office/drawing/2014/main" id="{2AE6D61F-1042-45F7-AE8F-9706C248EA0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B6B4638D-E762-465E-B7FA-10C40E8CE81C}"/>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0" name="矩形 29">
            <a:extLst>
              <a:ext uri="{FF2B5EF4-FFF2-40B4-BE49-F238E27FC236}">
                <a16:creationId xmlns:a16="http://schemas.microsoft.com/office/drawing/2014/main" id="{1E091C27-A41F-493D-B8C6-D259B17B411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302697A-7BE7-4D14-BAA9-9FB5F6F4001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9E5232A-DE6D-4C6A-A719-DD0EDE17CA8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0D8329E8-BDE8-4A65-9955-14C3815176E7}"/>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F35D92A-3CEC-4795-910B-1BD40988EA74}"/>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5"/>
          <a:srcRect/>
          <a:stretch/>
        </p:blipFill>
        <p:spPr>
          <a:xfrm>
            <a:off x="1714166" y="3626703"/>
            <a:ext cx="3436444" cy="2443893"/>
          </a:xfrm>
          <a:prstGeom prst="rect">
            <a:avLst/>
          </a:prstGeom>
        </p:spPr>
      </p:pic>
      <p:pic>
        <p:nvPicPr>
          <p:cNvPr id="9" name="图片 8"/>
          <p:cNvPicPr>
            <a:picLocks noChangeAspect="1"/>
          </p:cNvPicPr>
          <p:nvPr/>
        </p:nvPicPr>
        <p:blipFill>
          <a:blip r:embed="rId6"/>
          <a:srcRect/>
          <a:stretch/>
        </p:blipFill>
        <p:spPr>
          <a:xfrm>
            <a:off x="5211240" y="3663573"/>
            <a:ext cx="3340582" cy="2444400"/>
          </a:xfrm>
          <a:prstGeom prst="rect">
            <a:avLst/>
          </a:prstGeom>
        </p:spPr>
      </p:pic>
      <p:pic>
        <p:nvPicPr>
          <p:cNvPr id="10" name="图片 9"/>
          <p:cNvPicPr>
            <a:picLocks noChangeAspect="1"/>
          </p:cNvPicPr>
          <p:nvPr/>
        </p:nvPicPr>
        <p:blipFill>
          <a:blip r:embed="rId7"/>
          <a:srcRect/>
          <a:stretch/>
        </p:blipFill>
        <p:spPr>
          <a:xfrm>
            <a:off x="8612451" y="3626703"/>
            <a:ext cx="3378586" cy="2444400"/>
          </a:xfrm>
          <a:prstGeom prst="rect">
            <a:avLst/>
          </a:prstGeom>
        </p:spPr>
      </p:pic>
      <p:sp>
        <p:nvSpPr>
          <p:cNvPr id="19" name="矩形 18">
            <a:extLst>
              <a:ext uri="{FF2B5EF4-FFF2-40B4-BE49-F238E27FC236}">
                <a16:creationId xmlns:a16="http://schemas.microsoft.com/office/drawing/2014/main" id="{33D54A5E-91CD-4E06-921B-00A704077A0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9FAADF25-4F08-4EEF-BA9C-F25D0DDAADD1}"/>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82D16659-4C5E-42BC-AB48-A2C608B588F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48334A6B-3D28-40C2-8A54-0AFC6853A2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C5F1B56-1213-4B4D-8DDE-A8133D522CE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2E57532-2190-4DF9-93FA-EE4B7406C16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8FDF59C-1F9B-4DF3-8ACA-FD77FD58637C}"/>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基线对比实验（无联邦）</a:t>
            </a:r>
          </a:p>
        </p:txBody>
      </p:sp>
      <p:sp>
        <p:nvSpPr>
          <p:cNvPr id="17" name="幻云PPT-演示军团4"/>
          <p:cNvSpPr/>
          <p:nvPr>
            <p:custDataLst>
              <p:tags r:id="rId2"/>
            </p:custDataLst>
          </p:nvPr>
        </p:nvSpPr>
        <p:spPr>
          <a:xfrm>
            <a:off x="2263711" y="2264800"/>
            <a:ext cx="9039225" cy="4561338"/>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mc:AlternateContent xmlns:mc="http://schemas.openxmlformats.org/markup-compatibility/2006" xmlns:a14="http://schemas.microsoft.com/office/drawing/2010/main">
        <mc:Choice Requires="a14">
          <p:sp>
            <p:nvSpPr>
              <p:cNvPr id="18" name="幻云PPT-演示军团14"/>
              <p:cNvSpPr txBox="1"/>
              <p:nvPr>
                <p:custDataLst>
                  <p:tags r:id="rId3"/>
                </p:custDataLst>
              </p:nvPr>
            </p:nvSpPr>
            <p:spPr>
              <a:xfrm>
                <a:off x="2235771" y="2380216"/>
                <a:ext cx="4237264" cy="4306334"/>
              </a:xfrm>
              <a:prstGeom prst="rect">
                <a:avLst/>
              </a:prstGeom>
              <a:noFill/>
            </p:spPr>
            <p:txBody>
              <a:bodyPr wrap="square">
                <a:noAutofit/>
              </a:bodyPr>
              <a:lstStyle/>
              <a:p>
                <a:pPr marL="285750" indent="-285750">
                  <a:lnSpc>
                    <a:spcPct val="20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结果显示</a:t>
                </a:r>
                <a:r>
                  <a:rPr lang="en-US" altLang="zh-CN" i="0" dirty="0" err="1">
                    <a:solidFill>
                      <a:schemeClr val="tx1">
                        <a:lumMod val="85000"/>
                        <a:lumOff val="15000"/>
                      </a:schemeClr>
                    </a:solidFill>
                    <a:effectLst/>
                    <a:latin typeface="微软雅黑" panose="020B0503020204020204" pitchFamily="34" charset="-122"/>
                    <a:ea typeface="微软雅黑" panose="020B0503020204020204" pitchFamily="34" charset="-122"/>
                    <a:cs typeface="+mn-lt"/>
                  </a:rPr>
                  <a:t>No_Fed_VFPU_GBDT</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方法在所有测试数据集和不同</a:t>
                </a:r>
                <a14:m>
                  <m:oMath xmlns:m="http://schemas.openxmlformats.org/officeDocument/2006/math">
                    <m:r>
                      <a:rPr lang="en-US" altLang="zh-CN">
                        <a:solidFill>
                          <a:schemeClr val="tx1">
                            <a:lumMod val="85000"/>
                            <a:lumOff val="15000"/>
                          </a:schemeClr>
                        </a:solidFill>
                        <a:latin typeface="Cambria Math" panose="02040503050406030204" pitchFamily="18" charset="0"/>
                        <a:ea typeface="微软雅黑" panose="020B0503020204020204" pitchFamily="34" charset="-122"/>
                        <a:cs typeface="+mn-lt"/>
                      </a:rPr>
                      <m:t>𝑛𝑢𝑚</m:t>
                    </m:r>
                  </m:oMath>
                </a14:m>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值条件下</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持续优于</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其他九种半监督方法，尤其在</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Census</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数据集上达到</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94.57%</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的最高推荐准确率</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lt"/>
                  </a:rPr>
                  <a:t>。</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mc:Choice>
        <mc:Fallback xmlns="">
          <p:sp>
            <p:nvSpPr>
              <p:cNvPr id="18" name="幻云PPT-演示军团14"/>
              <p:cNvSpPr txBox="1">
                <a:spLocks noRot="1" noChangeAspect="1" noMove="1" noResize="1" noEditPoints="1" noAdjustHandles="1" noChangeArrowheads="1" noChangeShapeType="1" noTextEdit="1"/>
              </p:cNvSpPr>
              <p:nvPr>
                <p:custDataLst>
                  <p:tags r:id="rId5"/>
                </p:custDataLst>
              </p:nvPr>
            </p:nvSpPr>
            <p:spPr>
              <a:xfrm>
                <a:off x="2235771" y="2380216"/>
                <a:ext cx="4237264" cy="4306334"/>
              </a:xfrm>
              <a:prstGeom prst="rect">
                <a:avLst/>
              </a:prstGeom>
              <a:blipFill>
                <a:blip r:embed="rId6"/>
                <a:stretch>
                  <a:fillRect l="-100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B64167-8F6B-4C2F-8864-E00ED92344AA}"/>
              </a:ext>
            </a:extLst>
          </p:cNvPr>
          <p:cNvPicPr>
            <a:picLocks noChangeAspect="1"/>
          </p:cNvPicPr>
          <p:nvPr/>
        </p:nvPicPr>
        <p:blipFill>
          <a:blip r:embed="rId7"/>
          <a:stretch>
            <a:fillRect/>
          </a:stretch>
        </p:blipFill>
        <p:spPr>
          <a:xfrm>
            <a:off x="6624486" y="2435614"/>
            <a:ext cx="4537858" cy="4390524"/>
          </a:xfrm>
          <a:prstGeom prst="rect">
            <a:avLst/>
          </a:prstGeom>
        </p:spPr>
      </p:pic>
      <p:sp>
        <p:nvSpPr>
          <p:cNvPr id="30" name="文本框 29">
            <a:extLst>
              <a:ext uri="{FF2B5EF4-FFF2-40B4-BE49-F238E27FC236}">
                <a16:creationId xmlns:a16="http://schemas.microsoft.com/office/drawing/2014/main" id="{8F261D15-5FC2-4422-A4F7-61CB1A86A264}"/>
              </a:ext>
            </a:extLst>
          </p:cNvPr>
          <p:cNvSpPr txBox="1"/>
          <p:nvPr/>
        </p:nvSpPr>
        <p:spPr>
          <a:xfrm>
            <a:off x="7868205" y="2264800"/>
            <a:ext cx="3180551" cy="230832"/>
          </a:xfrm>
          <a:prstGeom prst="rect">
            <a:avLst/>
          </a:prstGeom>
          <a:noFill/>
        </p:spPr>
        <p:txBody>
          <a:bodyPr wrap="square">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不同半监督方法的准确推荐百分比（无联邦）</a:t>
            </a:r>
          </a:p>
        </p:txBody>
      </p:sp>
      <p:sp>
        <p:nvSpPr>
          <p:cNvPr id="19" name="矩形 18">
            <a:extLst>
              <a:ext uri="{FF2B5EF4-FFF2-40B4-BE49-F238E27FC236}">
                <a16:creationId xmlns:a16="http://schemas.microsoft.com/office/drawing/2014/main" id="{F4A894C6-76F2-4169-8444-918ECD3BF48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85CB3311-574E-420F-B225-3992FF8F09C6}"/>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EFB698D7-5498-4CC4-84D5-BE10D8465FC4}"/>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DD7C309E-FF21-44B5-96EE-4BDF3FB1C4D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5EA9FD23-2ADA-441A-8922-2E863A207FD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D2D2077-B3A5-45D7-BD84-E8D5FEE58AB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FAD4A91-A1ED-4F2E-8898-50D5BEF2A13F}"/>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843529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基线对比实验（有联邦）</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dirty="0">
                <a:solidFill>
                  <a:schemeClr val="tx1">
                    <a:lumMod val="85000"/>
                    <a:lumOff val="15000"/>
                  </a:schemeClr>
                </a:solidFill>
                <a:latin typeface="微软雅黑" panose="020B0503020204020204" pitchFamily="34" charset="-122"/>
                <a:ea typeface="+mn-lt"/>
                <a:cs typeface="+mn-lt"/>
              </a:rPr>
              <a:t>结果</a:t>
            </a:r>
            <a:r>
              <a:rPr lang="zh-CN" altLang="en-US" i="0" dirty="0">
                <a:solidFill>
                  <a:schemeClr val="tx1">
                    <a:lumMod val="85000"/>
                    <a:lumOff val="15000"/>
                  </a:schemeClr>
                </a:solidFill>
                <a:effectLst/>
                <a:latin typeface="微软雅黑" panose="020B0503020204020204" pitchFamily="34" charset="-122"/>
                <a:ea typeface="+mn-lt"/>
                <a:cs typeface="+mn-lt"/>
              </a:rPr>
              <a:t>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703320"/>
            <a:ext cx="4225925" cy="2753360"/>
          </a:xfrm>
          <a:prstGeom prst="rect">
            <a:avLst/>
          </a:prstGeom>
        </p:spPr>
      </p:pic>
      <p:pic>
        <p:nvPicPr>
          <p:cNvPr id="56" name="IM 56"/>
          <p:cNvPicPr/>
          <p:nvPr/>
        </p:nvPicPr>
        <p:blipFill>
          <a:blip r:embed="rId9"/>
          <a:srcRect/>
          <a:stretch/>
        </p:blipFill>
        <p:spPr>
          <a:xfrm>
            <a:off x="6861810" y="3756046"/>
            <a:ext cx="4351655" cy="2320882"/>
          </a:xfrm>
          <a:prstGeom prst="rect">
            <a:avLst/>
          </a:prstGeom>
        </p:spPr>
      </p:pic>
      <p:sp>
        <p:nvSpPr>
          <p:cNvPr id="27" name="文本框 26">
            <a:extLst>
              <a:ext uri="{FF2B5EF4-FFF2-40B4-BE49-F238E27FC236}">
                <a16:creationId xmlns:a16="http://schemas.microsoft.com/office/drawing/2014/main" id="{AC7D2642-EA4D-4842-A6D5-425B03FA2557}"/>
              </a:ext>
            </a:extLst>
          </p:cNvPr>
          <p:cNvSpPr txBox="1"/>
          <p:nvPr/>
        </p:nvSpPr>
        <p:spPr>
          <a:xfrm>
            <a:off x="3162855" y="3529166"/>
            <a:ext cx="3180551"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不同半监督方法的准确推荐百分比（有联邦）</a:t>
            </a:r>
          </a:p>
        </p:txBody>
      </p:sp>
      <p:sp>
        <p:nvSpPr>
          <p:cNvPr id="28" name="文本框 27">
            <a:extLst>
              <a:ext uri="{FF2B5EF4-FFF2-40B4-BE49-F238E27FC236}">
                <a16:creationId xmlns:a16="http://schemas.microsoft.com/office/drawing/2014/main" id="{94B2768A-3CE8-4A6F-B9CB-B0FC95F28ADE}"/>
              </a:ext>
            </a:extLst>
          </p:cNvPr>
          <p:cNvSpPr txBox="1"/>
          <p:nvPr/>
        </p:nvSpPr>
        <p:spPr>
          <a:xfrm>
            <a:off x="7112635" y="6063821"/>
            <a:ext cx="4006215"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3-5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不同半监督方法在纵向联邦学习（</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VFL</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）中的准确推荐百分比（</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Tree>
    <p:extLst>
      <p:ext uri="{BB962C8B-B14F-4D97-AF65-F5344CB8AC3E}">
        <p14:creationId xmlns:p14="http://schemas.microsoft.com/office/powerpoint/2010/main" val="1952851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9180904"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2</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8290"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8291"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8292"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8293"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8294"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
        <p:nvSpPr>
          <p:cNvPr id="33" name="矩形 32">
            <a:extLst>
              <a:ext uri="{FF2B5EF4-FFF2-40B4-BE49-F238E27FC236}">
                <a16:creationId xmlns:a16="http://schemas.microsoft.com/office/drawing/2014/main" id="{0B83D8D4-41B1-4BC2-A021-65EAEB00BA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35C277BF-3057-4108-AA22-962A260ADACD}"/>
              </a:ext>
            </a:extLst>
          </p:cNvPr>
          <p:cNvPicPr>
            <a:picLocks noChangeAspect="1"/>
          </p:cNvPicPr>
          <p:nvPr/>
        </p:nvPicPr>
        <p:blipFill>
          <a:blip r:embed="rId1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7" name="矩形 36">
            <a:extLst>
              <a:ext uri="{FF2B5EF4-FFF2-40B4-BE49-F238E27FC236}">
                <a16:creationId xmlns:a16="http://schemas.microsoft.com/office/drawing/2014/main" id="{B3050575-6C39-45AB-9C6B-5A17FE7493A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2744C9ED-19FC-4A8F-8B0E-AC4D6CB11DC2}"/>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9DAF58A-3A8C-48EF-B92A-1CB7E589A42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87F5674-7DD1-4F7D-8241-715DA85A209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3" y="1132840"/>
            <a:ext cx="9652677"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2. Participants Sample Generation method based on VFPU-Multitask(</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pic>
        <p:nvPicPr>
          <p:cNvPr id="17" name="图片 16">
            <a:extLst>
              <a:ext uri="{FF2B5EF4-FFF2-40B4-BE49-F238E27FC236}">
                <a16:creationId xmlns:a16="http://schemas.microsoft.com/office/drawing/2014/main" id="{98541C0A-7303-4AC5-A916-B82AB665C90A}"/>
              </a:ext>
            </a:extLst>
          </p:cNvPr>
          <p:cNvPicPr>
            <a:picLocks noChangeAspect="1"/>
          </p:cNvPicPr>
          <p:nvPr/>
        </p:nvPicPr>
        <p:blipFill>
          <a:blip r:embed="rId3"/>
          <a:stretch>
            <a:fillRect/>
          </a:stretch>
        </p:blipFill>
        <p:spPr>
          <a:xfrm>
            <a:off x="2979972" y="2030009"/>
            <a:ext cx="7955296" cy="4279400"/>
          </a:xfrm>
          <a:prstGeom prst="rect">
            <a:avLst/>
          </a:prstGeom>
        </p:spPr>
      </p:pic>
      <p:sp>
        <p:nvSpPr>
          <p:cNvPr id="18" name="文本框 17">
            <a:extLst>
              <a:ext uri="{FF2B5EF4-FFF2-40B4-BE49-F238E27FC236}">
                <a16:creationId xmlns:a16="http://schemas.microsoft.com/office/drawing/2014/main" id="{E763FDD6-8722-4FA8-B798-157A74448F4E}"/>
              </a:ext>
            </a:extLst>
          </p:cNvPr>
          <p:cNvSpPr txBox="1"/>
          <p:nvPr/>
        </p:nvSpPr>
        <p:spPr>
          <a:xfrm>
            <a:off x="1547084" y="3497998"/>
            <a:ext cx="1322369" cy="83099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Process I -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sp>
        <p:nvSpPr>
          <p:cNvPr id="19" name="文本框 18">
            <a:extLst>
              <a:ext uri="{FF2B5EF4-FFF2-40B4-BE49-F238E27FC236}">
                <a16:creationId xmlns:a16="http://schemas.microsoft.com/office/drawing/2014/main" id="{3EBB8092-A90E-4EF3-B734-7508CA7B3E99}"/>
              </a:ext>
            </a:extLst>
          </p:cNvPr>
          <p:cNvSpPr txBox="1"/>
          <p:nvPr/>
        </p:nvSpPr>
        <p:spPr>
          <a:xfrm>
            <a:off x="5864744" y="1651479"/>
            <a:ext cx="4613983" cy="338554"/>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Process II -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sp>
        <p:nvSpPr>
          <p:cNvPr id="27" name="文本框 26">
            <a:extLst>
              <a:ext uri="{FF2B5EF4-FFF2-40B4-BE49-F238E27FC236}">
                <a16:creationId xmlns:a16="http://schemas.microsoft.com/office/drawing/2014/main" id="{B5A73F08-F395-42D4-BF78-68A5D6AC4571}"/>
              </a:ext>
            </a:extLst>
          </p:cNvPr>
          <p:cNvSpPr txBox="1"/>
          <p:nvPr/>
        </p:nvSpPr>
        <p:spPr>
          <a:xfrm>
            <a:off x="6604817" y="6445218"/>
            <a:ext cx="3497827" cy="338554"/>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Process III -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生成模型生成数据</a:t>
            </a:r>
          </a:p>
        </p:txBody>
      </p:sp>
    </p:spTree>
    <p:extLst>
      <p:ext uri="{BB962C8B-B14F-4D97-AF65-F5344CB8AC3E}">
        <p14:creationId xmlns:p14="http://schemas.microsoft.com/office/powerpoint/2010/main" val="3596006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Process 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15" name="图片 14">
            <a:extLst>
              <a:ext uri="{FF2B5EF4-FFF2-40B4-BE49-F238E27FC236}">
                <a16:creationId xmlns:a16="http://schemas.microsoft.com/office/drawing/2014/main" id="{B154488C-7F0E-4D8B-86C9-C97826454D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76262" y="2105730"/>
            <a:ext cx="3895684" cy="4697248"/>
          </a:xfrm>
          <a:prstGeom prst="rect">
            <a:avLst/>
          </a:prstGeom>
          <a:noFill/>
          <a:ln>
            <a:noFill/>
          </a:ln>
        </p:spPr>
      </p:pic>
      <p:sp>
        <p:nvSpPr>
          <p:cNvPr id="38" name="文本框 37">
            <a:extLst>
              <a:ext uri="{FF2B5EF4-FFF2-40B4-BE49-F238E27FC236}">
                <a16:creationId xmlns:a16="http://schemas.microsoft.com/office/drawing/2014/main" id="{5354D173-4263-44E0-B1C1-EFCA25BD9B01}"/>
              </a:ext>
            </a:extLst>
          </p:cNvPr>
          <p:cNvSpPr txBox="1"/>
          <p:nvPr/>
        </p:nvSpPr>
        <p:spPr>
          <a:xfrm>
            <a:off x="1775954" y="177106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一、特征相关性计算流程</a:t>
            </a:r>
          </a:p>
        </p:txBody>
      </p:sp>
      <p:grpSp>
        <p:nvGrpSpPr>
          <p:cNvPr id="11" name="组合 10">
            <a:extLst>
              <a:ext uri="{FF2B5EF4-FFF2-40B4-BE49-F238E27FC236}">
                <a16:creationId xmlns:a16="http://schemas.microsoft.com/office/drawing/2014/main" id="{949407F8-FAE1-46B6-A91E-3E4C1347849F}"/>
              </a:ext>
            </a:extLst>
          </p:cNvPr>
          <p:cNvGrpSpPr/>
          <p:nvPr/>
        </p:nvGrpSpPr>
        <p:grpSpPr>
          <a:xfrm>
            <a:off x="1787654" y="2389022"/>
            <a:ext cx="5478090" cy="2618218"/>
            <a:chOff x="1566428" y="2395868"/>
            <a:chExt cx="5898749" cy="2618218"/>
          </a:xfrm>
        </p:grpSpPr>
        <p:grpSp>
          <p:nvGrpSpPr>
            <p:cNvPr id="3" name="组合 2">
              <a:extLst>
                <a:ext uri="{FF2B5EF4-FFF2-40B4-BE49-F238E27FC236}">
                  <a16:creationId xmlns:a16="http://schemas.microsoft.com/office/drawing/2014/main" id="{994F3ADA-971A-40EF-86E0-5BB915C625AB}"/>
                </a:ext>
              </a:extLst>
            </p:cNvPr>
            <p:cNvGrpSpPr/>
            <p:nvPr/>
          </p:nvGrpSpPr>
          <p:grpSpPr>
            <a:xfrm>
              <a:off x="1566428" y="2399930"/>
              <a:ext cx="809872" cy="2614156"/>
              <a:chOff x="1564618" y="2238554"/>
              <a:chExt cx="939641" cy="4510088"/>
            </a:xfrm>
          </p:grpSpPr>
          <p:pic>
            <p:nvPicPr>
              <p:cNvPr id="39" name="Image 1" descr="preencoded.png">
                <a:extLst>
                  <a:ext uri="{FF2B5EF4-FFF2-40B4-BE49-F238E27FC236}">
                    <a16:creationId xmlns:a16="http://schemas.microsoft.com/office/drawing/2014/main" id="{5CB079B7-D291-4856-801E-43318673B8FC}"/>
                  </a:ext>
                </a:extLst>
              </p:cNvPr>
              <p:cNvPicPr>
                <a:picLocks noChangeAspect="1"/>
              </p:cNvPicPr>
              <p:nvPr/>
            </p:nvPicPr>
            <p:blipFill>
              <a:blip r:embed="rId4"/>
              <a:stretch>
                <a:fillRect/>
              </a:stretch>
            </p:blipFill>
            <p:spPr>
              <a:xfrm>
                <a:off x="1564618" y="2238554"/>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0" name="Image 2" descr="preencoded.png">
                <a:extLst>
                  <a:ext uri="{FF2B5EF4-FFF2-40B4-BE49-F238E27FC236}">
                    <a16:creationId xmlns:a16="http://schemas.microsoft.com/office/drawing/2014/main" id="{00172B06-1E83-469A-81D4-E53550F9E472}"/>
                  </a:ext>
                </a:extLst>
              </p:cNvPr>
              <p:cNvPicPr>
                <a:picLocks noChangeAspect="1"/>
              </p:cNvPicPr>
              <p:nvPr/>
            </p:nvPicPr>
            <p:blipFill>
              <a:blip r:embed="rId5"/>
              <a:stretch>
                <a:fillRect/>
              </a:stretch>
            </p:blipFill>
            <p:spPr>
              <a:xfrm>
                <a:off x="1564618" y="3366076"/>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1" name="Image 3" descr="preencoded.png">
                <a:extLst>
                  <a:ext uri="{FF2B5EF4-FFF2-40B4-BE49-F238E27FC236}">
                    <a16:creationId xmlns:a16="http://schemas.microsoft.com/office/drawing/2014/main" id="{E1EB4F0F-54E2-4BA9-9556-0BEF07C8CADC}"/>
                  </a:ext>
                </a:extLst>
              </p:cNvPr>
              <p:cNvPicPr>
                <a:picLocks noChangeAspect="1"/>
              </p:cNvPicPr>
              <p:nvPr/>
            </p:nvPicPr>
            <p:blipFill>
              <a:blip r:embed="rId6"/>
              <a:stretch>
                <a:fillRect/>
              </a:stretch>
            </p:blipFill>
            <p:spPr>
              <a:xfrm>
                <a:off x="1564618" y="4493598"/>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2" name="Image 4" descr="preencoded.png">
                <a:extLst>
                  <a:ext uri="{FF2B5EF4-FFF2-40B4-BE49-F238E27FC236}">
                    <a16:creationId xmlns:a16="http://schemas.microsoft.com/office/drawing/2014/main" id="{2E159E57-BC56-4AA6-B6CE-1F193FAD1123}"/>
                  </a:ext>
                </a:extLst>
              </p:cNvPr>
              <p:cNvPicPr>
                <a:picLocks noChangeAspect="1"/>
              </p:cNvPicPr>
              <p:nvPr/>
            </p:nvPicPr>
            <p:blipFill>
              <a:blip r:embed="rId7"/>
              <a:stretch>
                <a:fillRect/>
              </a:stretch>
            </p:blipFill>
            <p:spPr>
              <a:xfrm>
                <a:off x="1564618" y="5621120"/>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grpSp>
        <p:sp>
          <p:nvSpPr>
            <p:cNvPr id="45" name="文本框 44">
              <a:extLst>
                <a:ext uri="{FF2B5EF4-FFF2-40B4-BE49-F238E27FC236}">
                  <a16:creationId xmlns:a16="http://schemas.microsoft.com/office/drawing/2014/main" id="{FF81E384-5012-424F-8C0B-99020BFFA77E}"/>
                </a:ext>
              </a:extLst>
            </p:cNvPr>
            <p:cNvSpPr txBox="1"/>
            <p:nvPr/>
          </p:nvSpPr>
          <p:spPr>
            <a:xfrm>
              <a:off x="2376300" y="2395868"/>
              <a:ext cx="5088877" cy="2618217"/>
            </a:xfrm>
            <a:prstGeom prst="rect">
              <a:avLst/>
            </a:prstGeom>
            <a:noFill/>
          </p:spPr>
          <p:txBody>
            <a:bodyPr wrap="square">
              <a:spAutoFit/>
            </a:bodyPr>
            <a:lstStyle/>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密钥生成与分发</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协调方</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生成密钥对</a:t>
              </a:r>
              <a:r>
                <a:rPr lang="en-US" altLang="zh-CN" sz="1350" dirty="0">
                  <a:solidFill>
                    <a:srgbClr val="272525"/>
                  </a:solidFill>
                  <a:latin typeface="微软雅黑" panose="020B0503020204020204" pitchFamily="34" charset="-122"/>
                  <a:ea typeface="微软雅黑" panose="020B0503020204020204" pitchFamily="34" charset="-122"/>
                </a:rPr>
                <a:t>{pk, </a:t>
              </a:r>
              <a:r>
                <a:rPr lang="en-US" altLang="zh-CN" sz="1350" dirty="0" err="1">
                  <a:solidFill>
                    <a:srgbClr val="272525"/>
                  </a:solidFill>
                  <a:latin typeface="微软雅黑" panose="020B0503020204020204" pitchFamily="34" charset="-122"/>
                  <a:ea typeface="微软雅黑" panose="020B0503020204020204" pitchFamily="34" charset="-122"/>
                </a:rPr>
                <a:t>sk</a:t>
              </a:r>
              <a:r>
                <a:rPr lang="en-US" altLang="zh-CN" sz="1350" dirty="0">
                  <a:solidFill>
                    <a:srgbClr val="272525"/>
                  </a:solidFill>
                  <a:latin typeface="微软雅黑" panose="020B0503020204020204" pitchFamily="34" charset="-122"/>
                  <a:ea typeface="微软雅黑" panose="020B0503020204020204" pitchFamily="34" charset="-122"/>
                </a:rPr>
                <a:t>}</a:t>
              </a:r>
              <a:r>
                <a:rPr lang="zh-CN" altLang="zh-CN" sz="1350" dirty="0">
                  <a:solidFill>
                    <a:srgbClr val="272525"/>
                  </a:solidFill>
                  <a:latin typeface="微软雅黑" panose="020B0503020204020204" pitchFamily="34" charset="-122"/>
                  <a:ea typeface="微软雅黑" panose="020B0503020204020204" pitchFamily="34" charset="-122"/>
                </a:rPr>
                <a:t>，将公钥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分发给</a:t>
              </a:r>
              <a:r>
                <a:rPr lang="en-US" altLang="zh-CN" sz="1350" dirty="0">
                  <a:solidFill>
                    <a:srgbClr val="272525"/>
                  </a:solidFill>
                  <a:latin typeface="微软雅黑" panose="020B0503020204020204" pitchFamily="34" charset="-122"/>
                  <a:ea typeface="微软雅黑" panose="020B0503020204020204" pitchFamily="34" charset="-122"/>
                </a:rPr>
                <a:t>A</a:t>
              </a:r>
              <a:r>
                <a:rPr lang="zh-CN" altLang="zh-CN" sz="1350" dirty="0">
                  <a:solidFill>
                    <a:srgbClr val="272525"/>
                  </a:solidFill>
                  <a:latin typeface="微软雅黑" panose="020B0503020204020204" pitchFamily="34" charset="-122"/>
                  <a:ea typeface="微软雅黑" panose="020B0503020204020204" pitchFamily="34" charset="-122"/>
                </a:rPr>
                <a:t>和</a:t>
              </a:r>
              <a:r>
                <a:rPr lang="en-US" altLang="zh-CN" sz="1350" dirty="0">
                  <a:solidFill>
                    <a:srgbClr val="272525"/>
                  </a:solidFill>
                  <a:latin typeface="微软雅黑" panose="020B0503020204020204" pitchFamily="34" charset="-122"/>
                  <a:ea typeface="微软雅黑" panose="020B0503020204020204" pitchFamily="34" charset="-122"/>
                </a:rPr>
                <a:t>B</a:t>
              </a:r>
              <a:endParaRPr lang="zh-CN" altLang="zh-CN" sz="1350" dirty="0">
                <a:solidFill>
                  <a:srgbClr val="272525"/>
                </a:solidFill>
                <a:latin typeface="微软雅黑" panose="020B0503020204020204" pitchFamily="34" charset="-122"/>
                <a:ea typeface="微软雅黑" panose="020B0503020204020204" pitchFamily="34" charset="-122"/>
              </a:endParaRP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特征秩向量计算</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各方将特征值转换为秩次，形成秩向量</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加密秩传输</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各方使用公钥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对秩向量进行加密，安全分享特征秩信息</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秩差与相关系数计算</a:t>
              </a:r>
            </a:p>
            <a:p>
              <a:pPr>
                <a:lnSpc>
                  <a:spcPts val="2500"/>
                </a:lnSpc>
              </a:pPr>
              <a:r>
                <a:rPr lang="en-US" altLang="zh-CN" sz="1350" dirty="0">
                  <a:solidFill>
                    <a:srgbClr val="272525"/>
                  </a:solidFill>
                  <a:latin typeface="微软雅黑" panose="020B0503020204020204" pitchFamily="34" charset="-122"/>
                  <a:ea typeface="微软雅黑" panose="020B0503020204020204" pitchFamily="34" charset="-122"/>
                </a:rPr>
                <a:t>B</a:t>
              </a:r>
              <a:r>
                <a:rPr lang="zh-CN" altLang="zh-CN" sz="1350" dirty="0">
                  <a:solidFill>
                    <a:srgbClr val="272525"/>
                  </a:solidFill>
                  <a:latin typeface="微软雅黑" panose="020B0503020204020204" pitchFamily="34" charset="-122"/>
                  <a:ea typeface="微软雅黑" panose="020B0503020204020204" pitchFamily="34" charset="-122"/>
                </a:rPr>
                <a:t>方计算加密秩差向量，</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方解密后计算</a:t>
              </a:r>
              <a:r>
                <a:rPr lang="en-US" altLang="zh-CN" sz="1350" dirty="0">
                  <a:solidFill>
                    <a:srgbClr val="272525"/>
                  </a:solidFill>
                  <a:latin typeface="微软雅黑" panose="020B0503020204020204" pitchFamily="34" charset="-122"/>
                  <a:ea typeface="微软雅黑" panose="020B0503020204020204" pitchFamily="34" charset="-122"/>
                </a:rPr>
                <a:t>Spearman</a:t>
              </a:r>
              <a:r>
                <a:rPr lang="zh-CN" altLang="zh-CN" sz="1350" dirty="0">
                  <a:solidFill>
                    <a:srgbClr val="272525"/>
                  </a:solidFill>
                  <a:latin typeface="微软雅黑" panose="020B0503020204020204" pitchFamily="34" charset="-122"/>
                  <a:ea typeface="微软雅黑" panose="020B0503020204020204" pitchFamily="34" charset="-122"/>
                </a:rPr>
                <a:t>相关系数</a:t>
              </a:r>
            </a:p>
          </p:txBody>
        </p:sp>
      </p:grpSp>
      <p:sp>
        <p:nvSpPr>
          <p:cNvPr id="46" name="文本框 45">
            <a:extLst>
              <a:ext uri="{FF2B5EF4-FFF2-40B4-BE49-F238E27FC236}">
                <a16:creationId xmlns:a16="http://schemas.microsoft.com/office/drawing/2014/main" id="{394FA61A-3FD6-48F7-BB64-AC4136304080}"/>
              </a:ext>
            </a:extLst>
          </p:cNvPr>
          <p:cNvSpPr txBox="1"/>
          <p:nvPr/>
        </p:nvSpPr>
        <p:spPr>
          <a:xfrm>
            <a:off x="1775954" y="515683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三、计算平均关联强度</a:t>
            </a:r>
          </a:p>
        </p:txBody>
      </p:sp>
      <p:sp>
        <p:nvSpPr>
          <p:cNvPr id="47" name="文本框 46">
            <a:extLst>
              <a:ext uri="{FF2B5EF4-FFF2-40B4-BE49-F238E27FC236}">
                <a16:creationId xmlns:a16="http://schemas.microsoft.com/office/drawing/2014/main" id="{8CA6D7DF-A970-409F-A5CC-5E28809928F5}"/>
              </a:ext>
            </a:extLst>
          </p:cNvPr>
          <p:cNvSpPr txBox="1"/>
          <p:nvPr/>
        </p:nvSpPr>
        <p:spPr>
          <a:xfrm>
            <a:off x="7376262" y="1771065"/>
            <a:ext cx="317620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二、构建跨方相关性矩阵</a:t>
            </a:r>
          </a:p>
        </p:txBody>
      </p:sp>
      <p:graphicFrame>
        <p:nvGraphicFramePr>
          <p:cNvPr id="52" name="对象 51">
            <a:extLst>
              <a:ext uri="{FF2B5EF4-FFF2-40B4-BE49-F238E27FC236}">
                <a16:creationId xmlns:a16="http://schemas.microsoft.com/office/drawing/2014/main" id="{14A4F5EB-D4B8-474D-83B9-F1BD972127E0}"/>
              </a:ext>
            </a:extLst>
          </p:cNvPr>
          <p:cNvGraphicFramePr>
            <a:graphicFrameLocks noChangeAspect="1"/>
          </p:cNvGraphicFramePr>
          <p:nvPr>
            <p:extLst>
              <p:ext uri="{D42A27DB-BD31-4B8C-83A1-F6EECF244321}">
                <p14:modId xmlns:p14="http://schemas.microsoft.com/office/powerpoint/2010/main" val="3267051140"/>
              </p:ext>
            </p:extLst>
          </p:nvPr>
        </p:nvGraphicFramePr>
        <p:xfrm>
          <a:off x="1775954" y="5574187"/>
          <a:ext cx="2894959" cy="724294"/>
        </p:xfrm>
        <a:graphic>
          <a:graphicData uri="http://schemas.openxmlformats.org/presentationml/2006/ole">
            <mc:AlternateContent xmlns:mc="http://schemas.openxmlformats.org/markup-compatibility/2006">
              <mc:Choice xmlns:v="urn:schemas-microsoft-com:vml" Requires="v">
                <p:oleObj spid="_x0000_s6324" name="Equation" r:id="rId8" imgW="2074886" imgH="518432" progId="Equation.DSMT4">
                  <p:embed/>
                </p:oleObj>
              </mc:Choice>
              <mc:Fallback>
                <p:oleObj name="Equation" r:id="rId8" imgW="2074886" imgH="518432" progId="Equation.DSMT4">
                  <p:embed/>
                  <p:pic>
                    <p:nvPicPr>
                      <p:cNvPr id="0" name=""/>
                      <p:cNvPicPr/>
                      <p:nvPr/>
                    </p:nvPicPr>
                    <p:blipFill>
                      <a:blip r:embed="rId9"/>
                      <a:stretch>
                        <a:fillRect/>
                      </a:stretch>
                    </p:blipFill>
                    <p:spPr>
                      <a:xfrm>
                        <a:off x="1775954" y="5574187"/>
                        <a:ext cx="2894959" cy="724294"/>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AE93D8B4-0BAC-45CA-B8FC-F8F3A80CE5AE}"/>
              </a:ext>
            </a:extLst>
          </p:cNvPr>
          <p:cNvGraphicFramePr>
            <a:graphicFrameLocks noChangeAspect="1"/>
          </p:cNvGraphicFramePr>
          <p:nvPr>
            <p:extLst>
              <p:ext uri="{D42A27DB-BD31-4B8C-83A1-F6EECF244321}">
                <p14:modId xmlns:p14="http://schemas.microsoft.com/office/powerpoint/2010/main" val="592992434"/>
              </p:ext>
            </p:extLst>
          </p:nvPr>
        </p:nvGraphicFramePr>
        <p:xfrm>
          <a:off x="1775954" y="6346501"/>
          <a:ext cx="2232513" cy="511499"/>
        </p:xfrm>
        <a:graphic>
          <a:graphicData uri="http://schemas.openxmlformats.org/presentationml/2006/ole">
            <mc:AlternateContent xmlns:mc="http://schemas.openxmlformats.org/markup-compatibility/2006">
              <mc:Choice xmlns:v="urn:schemas-microsoft-com:vml" Requires="v">
                <p:oleObj spid="_x0000_s632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1775954" y="6346501"/>
                        <a:ext cx="2232513" cy="511499"/>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3B87000A-1D08-4733-81B6-8E39C185B0B0}"/>
              </a:ext>
            </a:extLst>
          </p:cNvPr>
          <p:cNvSpPr txBox="1"/>
          <p:nvPr/>
        </p:nvSpPr>
        <p:spPr>
          <a:xfrm>
            <a:off x="4962458" y="5751668"/>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58" name="文本框 57">
            <a:extLst>
              <a:ext uri="{FF2B5EF4-FFF2-40B4-BE49-F238E27FC236}">
                <a16:creationId xmlns:a16="http://schemas.microsoft.com/office/drawing/2014/main" id="{1867A5ED-2E2A-4C45-8D89-992A832C3AE2}"/>
              </a:ext>
            </a:extLst>
          </p:cNvPr>
          <p:cNvSpPr txBox="1"/>
          <p:nvPr/>
        </p:nvSpPr>
        <p:spPr>
          <a:xfrm>
            <a:off x="4962457" y="6423622"/>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F476E63D-28D2-434B-9B63-14B9D86492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34A382D-E765-4ED6-8051-B92377DC9F79}"/>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F8499380-89AA-4B2F-AF9B-74E44C7F8D1B}"/>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6947418-F126-4E4C-B304-1F939372852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1EE5AE2-9322-4E04-8765-4676D914C92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13E8E1F-5567-486F-BE50-027E4AA594CC}"/>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371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 Process 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rPr>
              <a:t>通过基于相关性阈值筛选特征，将每个</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方高相关特征作为独立预测目标，</a:t>
            </a:r>
            <a:r>
              <a:rPr lang="zh-CN" altLang="en-US" sz="1600" b="1" dirty="0">
                <a:latin typeface="微软雅黑" panose="020B0503020204020204" pitchFamily="34" charset="-122"/>
                <a:ea typeface="微软雅黑" panose="020B0503020204020204" pitchFamily="34" charset="-122"/>
              </a:rPr>
              <a:t>采用</a:t>
            </a:r>
            <a:r>
              <a:rPr lang="en-US" altLang="zh-CN" sz="1600" b="1" dirty="0">
                <a:latin typeface="微软雅黑" panose="020B0503020204020204" pitchFamily="34" charset="-122"/>
                <a:ea typeface="微软雅黑" panose="020B0503020204020204" pitchFamily="34" charset="-122"/>
              </a:rPr>
              <a:t>VFPU-M</a:t>
            </a:r>
            <a:r>
              <a:rPr lang="zh-CN" altLang="en-US" sz="1600" b="1" dirty="0">
                <a:latin typeface="微软雅黑" panose="020B0503020204020204" pitchFamily="34" charset="-122"/>
                <a:ea typeface="微软雅黑" panose="020B0503020204020204" pitchFamily="34" charset="-122"/>
              </a:rPr>
              <a:t>算法迭代生成</a:t>
            </a:r>
            <a:r>
              <a:rPr lang="zh-CN" altLang="en-US" sz="1600" dirty="0">
                <a:latin typeface="微软雅黑" panose="020B0503020204020204" pitchFamily="34" charset="-122"/>
                <a:ea typeface="微软雅黑" panose="020B0503020204020204" pitchFamily="34" charset="-122"/>
              </a:rPr>
              <a:t>高置信度伪标签，实现在保护隐私前提下高效预测缺失特征的多任务联邦半监督学习框架。</a:t>
            </a:r>
          </a:p>
        </p:txBody>
      </p:sp>
      <p:pic>
        <p:nvPicPr>
          <p:cNvPr id="9218" name="Picture 2">
            <a:extLst>
              <a:ext uri="{FF2B5EF4-FFF2-40B4-BE49-F238E27FC236}">
                <a16:creationId xmlns:a16="http://schemas.microsoft.com/office/drawing/2014/main" id="{7950EDEB-D7E4-40E4-8F57-B904FA5CF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140" y="2519493"/>
            <a:ext cx="3438525" cy="412432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5F957B44-EC1B-4065-9D4D-EAAEBE520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599" y="2342515"/>
            <a:ext cx="4343172" cy="46098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888209B-B3C9-446B-9D6D-1E1824972370}"/>
              </a:ext>
            </a:extLst>
          </p:cNvPr>
          <p:cNvSpPr/>
          <p:nvPr/>
        </p:nvSpPr>
        <p:spPr>
          <a:xfrm>
            <a:off x="10739705" y="5719444"/>
            <a:ext cx="238853" cy="228600"/>
          </a:xfrm>
          <a:prstGeom prst="rect">
            <a:avLst/>
          </a:prstGeom>
          <a:solidFill>
            <a:srgbClr val="7CB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95CE5B31-4C3B-4376-B9B1-90161D1BA7AC}"/>
              </a:ext>
            </a:extLst>
          </p:cNvPr>
          <p:cNvSpPr/>
          <p:nvPr/>
        </p:nvSpPr>
        <p:spPr>
          <a:xfrm>
            <a:off x="10739705" y="6138544"/>
            <a:ext cx="238853" cy="228600"/>
          </a:xfrm>
          <a:prstGeom prst="rect">
            <a:avLst/>
          </a:prstGeom>
          <a:solidFill>
            <a:srgbClr val="BEC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9ABB96B1-FF3B-4833-B152-AEFAB71876C3}"/>
              </a:ext>
            </a:extLst>
          </p:cNvPr>
          <p:cNvSpPr/>
          <p:nvPr/>
        </p:nvSpPr>
        <p:spPr>
          <a:xfrm>
            <a:off x="10739705" y="6557644"/>
            <a:ext cx="238853" cy="228600"/>
          </a:xfrm>
          <a:prstGeom prst="rect">
            <a:avLst/>
          </a:prstGeom>
          <a:solidFill>
            <a:srgbClr val="DDE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D276408E-BE8E-4F71-8F72-89B3B4739800}"/>
              </a:ext>
            </a:extLst>
          </p:cNvPr>
          <p:cNvSpPr txBox="1"/>
          <p:nvPr/>
        </p:nvSpPr>
        <p:spPr>
          <a:xfrm>
            <a:off x="11010654" y="5679855"/>
            <a:ext cx="1185401"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有标签数据</a:t>
            </a:r>
          </a:p>
        </p:txBody>
      </p:sp>
      <p:sp>
        <p:nvSpPr>
          <p:cNvPr id="31" name="文本框 30">
            <a:extLst>
              <a:ext uri="{FF2B5EF4-FFF2-40B4-BE49-F238E27FC236}">
                <a16:creationId xmlns:a16="http://schemas.microsoft.com/office/drawing/2014/main" id="{827B1826-99A8-4798-8764-B91AE8FFBD8B}"/>
              </a:ext>
            </a:extLst>
          </p:cNvPr>
          <p:cNvSpPr txBox="1"/>
          <p:nvPr/>
        </p:nvSpPr>
        <p:spPr>
          <a:xfrm>
            <a:off x="11010654" y="6098955"/>
            <a:ext cx="1185401"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无标签数据</a:t>
            </a:r>
          </a:p>
        </p:txBody>
      </p:sp>
      <p:sp>
        <p:nvSpPr>
          <p:cNvPr id="32" name="文本框 31">
            <a:extLst>
              <a:ext uri="{FF2B5EF4-FFF2-40B4-BE49-F238E27FC236}">
                <a16:creationId xmlns:a16="http://schemas.microsoft.com/office/drawing/2014/main" id="{C111B204-B5A2-4C71-B2BA-7D3C2FBAA019}"/>
              </a:ext>
            </a:extLst>
          </p:cNvPr>
          <p:cNvSpPr txBox="1"/>
          <p:nvPr/>
        </p:nvSpPr>
        <p:spPr>
          <a:xfrm>
            <a:off x="11010654" y="6518055"/>
            <a:ext cx="1185401"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生成的标签</a:t>
            </a:r>
          </a:p>
        </p:txBody>
      </p:sp>
    </p:spTree>
    <p:extLst>
      <p:ext uri="{BB962C8B-B14F-4D97-AF65-F5344CB8AC3E}">
        <p14:creationId xmlns:p14="http://schemas.microsoft.com/office/powerpoint/2010/main" val="1504445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 Process III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生成模型生成数据</a:t>
            </a:r>
          </a:p>
        </p:txBody>
      </p:sp>
      <p:pic>
        <p:nvPicPr>
          <p:cNvPr id="17" name="图片 16"/>
          <p:cNvPicPr/>
          <p:nvPr/>
        </p:nvPicPr>
        <p:blipFill>
          <a:blip r:embed="rId3"/>
          <a:stretch>
            <a:fillRect/>
          </a:stretch>
        </p:blipFill>
        <p:spPr>
          <a:xfrm>
            <a:off x="3403917" y="4759325"/>
            <a:ext cx="61277" cy="152717"/>
          </a:xfrm>
          <a:prstGeom prst="rect">
            <a:avLst/>
          </a:prstGeom>
        </p:spPr>
      </p:pic>
      <p:pic>
        <p:nvPicPr>
          <p:cNvPr id="18" name="图片 17"/>
          <p:cNvPicPr/>
          <p:nvPr/>
        </p:nvPicPr>
        <p:blipFill>
          <a:blip r:embed="rId4"/>
          <a:stretch>
            <a:fillRect/>
          </a:stretch>
        </p:blipFill>
        <p:spPr>
          <a:xfrm>
            <a:off x="3411538" y="5265420"/>
            <a:ext cx="61277" cy="152717"/>
          </a:xfrm>
          <a:prstGeom prst="rect">
            <a:avLst/>
          </a:prstGeom>
        </p:spPr>
      </p:pic>
      <p:sp>
        <p:nvSpPr>
          <p:cNvPr id="3" name="幻云PPT-演示军团4"/>
          <p:cNvSpPr/>
          <p:nvPr>
            <p:custDataLst>
              <p:tags r:id="rId1"/>
            </p:custDataLst>
          </p:nvPr>
        </p:nvSpPr>
        <p:spPr>
          <a:xfrm>
            <a:off x="2042795" y="1924684"/>
            <a:ext cx="9931110" cy="44858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866" y="1867091"/>
            <a:ext cx="9586595" cy="1501373"/>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dirty="0" err="1"/>
              <a:t>FedPSG</a:t>
            </a:r>
            <a:r>
              <a:rPr lang="en-US" altLang="zh-CN" sz="1600" dirty="0"/>
              <a:t>-PUM</a:t>
            </a:r>
            <a:r>
              <a:rPr lang="zh-CN" altLang="en-US" sz="1600" dirty="0"/>
              <a:t>框架采用</a:t>
            </a:r>
            <a:r>
              <a:rPr lang="en-US" altLang="zh-CN" sz="1600" b="1" dirty="0"/>
              <a:t>"</a:t>
            </a:r>
            <a:r>
              <a:rPr lang="zh-CN" altLang="en-US" sz="1600" b="1" dirty="0"/>
              <a:t>分而治之</a:t>
            </a:r>
            <a:r>
              <a:rPr lang="en-US" altLang="zh-CN" sz="1600" b="1" dirty="0"/>
              <a:t>"</a:t>
            </a:r>
            <a:r>
              <a:rPr lang="zh-CN" altLang="en-US" sz="1600" b="1" dirty="0"/>
              <a:t>策略</a:t>
            </a:r>
            <a:r>
              <a:rPr lang="zh-CN" altLang="en-US" sz="1600" dirty="0"/>
              <a:t>，将</a:t>
            </a:r>
            <a:r>
              <a:rPr lang="en-US" altLang="zh-CN" sz="1600" dirty="0"/>
              <a:t>B</a:t>
            </a:r>
            <a:r>
              <a:rPr lang="zh-CN" altLang="en-US" sz="1600" dirty="0"/>
              <a:t>方特征按相关性阈值</a:t>
            </a:r>
            <a:r>
              <a:rPr lang="en-US" altLang="zh-CN" sz="1600" dirty="0"/>
              <a:t>τ</a:t>
            </a:r>
            <a:r>
              <a:rPr lang="zh-CN" altLang="en-US" sz="1600" dirty="0"/>
              <a:t>分为</a:t>
            </a:r>
            <a:r>
              <a:rPr lang="zh-CN" altLang="en-US" sz="1600" b="1" dirty="0"/>
              <a:t>高低</a:t>
            </a:r>
            <a:r>
              <a:rPr lang="zh-CN" altLang="en-US" sz="1600" dirty="0"/>
              <a:t>两组，高相关特征通过</a:t>
            </a:r>
            <a:r>
              <a:rPr lang="en-US" altLang="zh-CN" sz="1600" dirty="0"/>
              <a:t>VFPU-M</a:t>
            </a:r>
            <a:r>
              <a:rPr lang="zh-CN" altLang="en-US" sz="1600" dirty="0"/>
              <a:t>预测，低相关特征利用多种生成模型</a:t>
            </a:r>
            <a:r>
              <a:rPr lang="en-US" altLang="zh-CN" sz="1600" dirty="0"/>
              <a:t>(</a:t>
            </a:r>
            <a:r>
              <a:rPr lang="zh-CN" altLang="en-US" sz="1600" dirty="0"/>
              <a:t>如</a:t>
            </a:r>
            <a:r>
              <a:rPr lang="en-US" altLang="zh-CN" sz="1600" dirty="0"/>
              <a:t>CTGAN</a:t>
            </a:r>
            <a:r>
              <a:rPr lang="zh-CN" altLang="en-US" sz="1600" dirty="0"/>
              <a:t>、</a:t>
            </a:r>
            <a:r>
              <a:rPr lang="en-US" altLang="zh-CN" sz="1600" dirty="0" err="1"/>
              <a:t>TabDDPM</a:t>
            </a:r>
            <a:r>
              <a:rPr lang="zh-CN" altLang="en-US" sz="1600" dirty="0"/>
              <a:t>、</a:t>
            </a:r>
            <a:r>
              <a:rPr lang="en-US" altLang="zh-CN" sz="1600" dirty="0"/>
              <a:t>VF-GAIN</a:t>
            </a:r>
            <a:r>
              <a:rPr lang="zh-CN" altLang="en-US" sz="1600" dirty="0"/>
              <a:t>等</a:t>
            </a:r>
            <a:r>
              <a:rPr lang="en-US" altLang="zh-CN" sz="1600" dirty="0"/>
              <a:t>)</a:t>
            </a:r>
            <a:r>
              <a:rPr lang="zh-CN" altLang="en-US" sz="1600" dirty="0"/>
              <a:t>在</a:t>
            </a:r>
            <a:r>
              <a:rPr lang="en-US" altLang="zh-CN" sz="1600" b="1" dirty="0"/>
              <a:t>B</a:t>
            </a:r>
            <a:r>
              <a:rPr lang="zh-CN" altLang="en-US" sz="1600" b="1" dirty="0"/>
              <a:t>方本地合成</a:t>
            </a:r>
            <a:r>
              <a:rPr lang="zh-CN" altLang="en-US" sz="1600" dirty="0"/>
              <a:t>，</a:t>
            </a:r>
            <a:r>
              <a:rPr lang="zh-CN" altLang="en-US" sz="1600" b="1" dirty="0"/>
              <a:t>两部分结果合并为完整预测矩阵，形成高效互补的联邦样本生成方法。</a:t>
            </a:r>
          </a:p>
        </p:txBody>
      </p:sp>
      <p:pic>
        <p:nvPicPr>
          <p:cNvPr id="19" name="图片 18">
            <a:extLst>
              <a:ext uri="{FF2B5EF4-FFF2-40B4-BE49-F238E27FC236}">
                <a16:creationId xmlns:a16="http://schemas.microsoft.com/office/drawing/2014/main" id="{8A61A019-EDA7-4948-9CE1-BA5ECC534F29}"/>
              </a:ext>
            </a:extLst>
          </p:cNvPr>
          <p:cNvPicPr>
            <a:picLocks noChangeAspect="1"/>
          </p:cNvPicPr>
          <p:nvPr/>
        </p:nvPicPr>
        <p:blipFill>
          <a:blip r:embed="rId5"/>
          <a:stretch>
            <a:fillRect/>
          </a:stretch>
        </p:blipFill>
        <p:spPr>
          <a:xfrm>
            <a:off x="2994019" y="3489537"/>
            <a:ext cx="7437765" cy="2798307"/>
          </a:xfrm>
          <a:prstGeom prst="rect">
            <a:avLst/>
          </a:prstGeom>
        </p:spPr>
      </p:pic>
      <p:sp>
        <p:nvSpPr>
          <p:cNvPr id="27" name="矩形 26">
            <a:extLst>
              <a:ext uri="{FF2B5EF4-FFF2-40B4-BE49-F238E27FC236}">
                <a16:creationId xmlns:a16="http://schemas.microsoft.com/office/drawing/2014/main" id="{C290E068-8D10-4CCC-A426-18849792A213}"/>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6A766A7-C57D-4D00-901B-9CABB33875BE}"/>
              </a:ext>
            </a:extLst>
          </p:cNvPr>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7D96F31F-7A37-4EA6-9EE8-01BBA4F6F93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3065A65E-6343-4BF9-B5C5-9BB7A0493CDE}"/>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159E039F-08AB-47EA-B12B-140FA10FD6B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051954D-4A92-465A-B07A-BFC10D0A8E12}"/>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a:t>
            </a:r>
          </a:p>
        </p:txBody>
      </p:sp>
      <p:sp>
        <p:nvSpPr>
          <p:cNvPr id="13" name="文本框 12"/>
          <p:cNvSpPr txBox="1"/>
          <p:nvPr/>
        </p:nvSpPr>
        <p:spPr>
          <a:xfrm>
            <a:off x="5636237" y="358860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3854303356"/>
              </p:ext>
            </p:extLst>
          </p:nvPr>
        </p:nvGraphicFramePr>
        <p:xfrm>
          <a:off x="5157445" y="42129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2854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41496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
        <p:nvSpPr>
          <p:cNvPr id="27" name="文本框 26">
            <a:extLst>
              <a:ext uri="{FF2B5EF4-FFF2-40B4-BE49-F238E27FC236}">
                <a16:creationId xmlns:a16="http://schemas.microsoft.com/office/drawing/2014/main" id="{A485EEBD-3BE3-4B46-B44C-8C00BECDF0FE}"/>
              </a:ext>
            </a:extLst>
          </p:cNvPr>
          <p:cNvSpPr txBox="1"/>
          <p:nvPr/>
        </p:nvSpPr>
        <p:spPr>
          <a:xfrm>
            <a:off x="1963548"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方法在不同缺失率下和不同相关性阈值（𝜏）下的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8" name="文本框 27">
            <a:extLst>
              <a:ext uri="{FF2B5EF4-FFF2-40B4-BE49-F238E27FC236}">
                <a16:creationId xmlns:a16="http://schemas.microsoft.com/office/drawing/2014/main" id="{897E9E0A-DF91-44D0-9D7D-9DB410A2B95B}"/>
              </a:ext>
            </a:extLst>
          </p:cNvPr>
          <p:cNvSpPr txBox="1"/>
          <p:nvPr/>
        </p:nvSpPr>
        <p:spPr>
          <a:xfrm>
            <a:off x="8689057"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4-4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方法在不同缺失率下和不同置信度阈值（𝛼）下的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9" name="文本框 28">
            <a:extLst>
              <a:ext uri="{FF2B5EF4-FFF2-40B4-BE49-F238E27FC236}">
                <a16:creationId xmlns:a16="http://schemas.microsoft.com/office/drawing/2014/main" id="{C278AD09-690B-48E0-9A2B-9D88C7D4FF57}"/>
              </a:ext>
            </a:extLst>
          </p:cNvPr>
          <p:cNvSpPr txBox="1"/>
          <p:nvPr/>
        </p:nvSpPr>
        <p:spPr>
          <a:xfrm>
            <a:off x="5054133" y="4008128"/>
            <a:ext cx="3553875" cy="200055"/>
          </a:xfrm>
          <a:prstGeom prst="rect">
            <a:avLst/>
          </a:prstGeom>
          <a:noFill/>
        </p:spPr>
        <p:txBody>
          <a:bodyPr wrap="square">
            <a:spAutoFit/>
          </a:bodyPr>
          <a:lstStyle/>
          <a:p>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4-1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 </a:t>
            </a:r>
            <a:r>
              <a:rPr lang="en-US" altLang="zh-CN" sz="7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使用不同基学习器得到的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显著优于</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性能更稳定</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6"/>
          <a:stretch>
            <a:fillRect/>
          </a:stretch>
        </p:blipFill>
        <p:spPr>
          <a:xfrm>
            <a:off x="2215841" y="3963576"/>
            <a:ext cx="9224010" cy="2164268"/>
          </a:xfrm>
          <a:prstGeom prst="rect">
            <a:avLst/>
          </a:prstGeom>
        </p:spPr>
      </p:pic>
      <p:sp>
        <p:nvSpPr>
          <p:cNvPr id="19" name="文本框 18">
            <a:extLst>
              <a:ext uri="{FF2B5EF4-FFF2-40B4-BE49-F238E27FC236}">
                <a16:creationId xmlns:a16="http://schemas.microsoft.com/office/drawing/2014/main" id="{2F3889E9-188C-4E17-BF42-2BAE343F928E}"/>
              </a:ext>
            </a:extLst>
          </p:cNvPr>
          <p:cNvSpPr txBox="1"/>
          <p:nvPr/>
        </p:nvSpPr>
        <p:spPr>
          <a:xfrm>
            <a:off x="2644140"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7" name="文本框 26">
            <a:extLst>
              <a:ext uri="{FF2B5EF4-FFF2-40B4-BE49-F238E27FC236}">
                <a16:creationId xmlns:a16="http://schemas.microsoft.com/office/drawing/2014/main" id="{DDE9522E-69F7-405C-B321-3A478460E8C3}"/>
              </a:ext>
            </a:extLst>
          </p:cNvPr>
          <p:cNvSpPr txBox="1"/>
          <p:nvPr/>
        </p:nvSpPr>
        <p:spPr>
          <a:xfrm>
            <a:off x="7171055"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Letter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News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8" name="矩形 27">
            <a:extLst>
              <a:ext uri="{FF2B5EF4-FFF2-40B4-BE49-F238E27FC236}">
                <a16:creationId xmlns:a16="http://schemas.microsoft.com/office/drawing/2014/main" id="{7F5875AE-5361-4823-85D3-E4323005970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BBDC6C1E-3CAA-4816-BAED-7951F534FC07}"/>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1" name="矩形 30">
            <a:extLst>
              <a:ext uri="{FF2B5EF4-FFF2-40B4-BE49-F238E27FC236}">
                <a16:creationId xmlns:a16="http://schemas.microsoft.com/office/drawing/2014/main" id="{CD823247-8F6C-4709-A807-D71F0DC9B8CE}"/>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EA2AB129-DEAE-4FFE-9BBA-70FAE92368B6}"/>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CF97E28-2172-481E-8FE7-9316A92EA829}"/>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DC8E5F5-3A6A-456E-972E-56735BC5C3F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5727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6"/>
          <a:srcRect/>
          <a:stretch/>
        </p:blipFill>
        <p:spPr>
          <a:xfrm>
            <a:off x="6750050" y="2533649"/>
            <a:ext cx="4784107" cy="3599815"/>
          </a:xfrm>
          <a:prstGeom prst="rect">
            <a:avLst/>
          </a:prstGeom>
        </p:spPr>
      </p:pic>
      <p:sp>
        <p:nvSpPr>
          <p:cNvPr id="19" name="文本框 18">
            <a:extLst>
              <a:ext uri="{FF2B5EF4-FFF2-40B4-BE49-F238E27FC236}">
                <a16:creationId xmlns:a16="http://schemas.microsoft.com/office/drawing/2014/main" id="{A7C34885-0B1E-4288-BD3B-28CA6C5AADD9}"/>
              </a:ext>
            </a:extLst>
          </p:cNvPr>
          <p:cNvSpPr txBox="1"/>
          <p:nvPr/>
        </p:nvSpPr>
        <p:spPr>
          <a:xfrm>
            <a:off x="8348415" y="6302767"/>
            <a:ext cx="2169090" cy="215444"/>
          </a:xfrm>
          <a:prstGeom prst="rect">
            <a:avLst/>
          </a:prstGeom>
          <a:noFill/>
        </p:spPr>
        <p:txBody>
          <a:bodyPr wrap="square">
            <a:spAutoFit/>
          </a:bodyPr>
          <a:lstStyle/>
          <a:p>
            <a:r>
              <a:rPr lang="zh-CN" altLang="en-US" sz="800" dirty="0">
                <a:solidFill>
                  <a:schemeClr val="bg1"/>
                </a:solidFill>
                <a:latin typeface="微软雅黑" panose="020B0503020204020204" pitchFamily="34" charset="-122"/>
                <a:ea typeface="微软雅黑" panose="020B0503020204020204" pitchFamily="34" charset="-122"/>
                <a:cs typeface="+mn-lt"/>
              </a:rPr>
              <a:t>图 </a:t>
            </a:r>
            <a:r>
              <a:rPr lang="en-US" altLang="zh-CN" sz="800" dirty="0">
                <a:solidFill>
                  <a:schemeClr val="bg1"/>
                </a:solidFill>
                <a:latin typeface="微软雅黑" panose="020B0503020204020204" pitchFamily="34" charset="-122"/>
                <a:ea typeface="微软雅黑" panose="020B0503020204020204" pitchFamily="34" charset="-122"/>
                <a:cs typeface="+mn-lt"/>
              </a:rPr>
              <a:t>4-5 </a:t>
            </a:r>
            <a:r>
              <a:rPr lang="zh-CN" altLang="en-US" sz="800" dirty="0">
                <a:solidFill>
                  <a:schemeClr val="bg1"/>
                </a:solidFill>
                <a:latin typeface="微软雅黑" panose="020B0503020204020204" pitchFamily="34" charset="-122"/>
                <a:ea typeface="微软雅黑" panose="020B0503020204020204" pitchFamily="34" charset="-122"/>
                <a:cs typeface="+mn-lt"/>
              </a:rPr>
              <a:t>样本生成效果对比（</a:t>
            </a:r>
            <a:r>
              <a:rPr lang="en-US" altLang="zh-CN" sz="800" dirty="0">
                <a:solidFill>
                  <a:schemeClr val="bg1"/>
                </a:solidFill>
                <a:latin typeface="微软雅黑" panose="020B0503020204020204" pitchFamily="34" charset="-122"/>
                <a:ea typeface="微软雅黑" panose="020B0503020204020204" pitchFamily="34" charset="-122"/>
                <a:cs typeface="+mn-lt"/>
              </a:rPr>
              <a:t>Bank </a:t>
            </a:r>
            <a:r>
              <a:rPr lang="zh-CN" altLang="en-US" sz="800" dirty="0">
                <a:solidFill>
                  <a:schemeClr val="bg1"/>
                </a:solidFill>
                <a:latin typeface="微软雅黑" panose="020B0503020204020204" pitchFamily="34" charset="-122"/>
                <a:ea typeface="微软雅黑" panose="020B0503020204020204" pitchFamily="34" charset="-122"/>
                <a:cs typeface="+mn-lt"/>
              </a:rPr>
              <a:t>数据集）</a:t>
            </a:r>
          </a:p>
        </p:txBody>
      </p:sp>
      <p:sp>
        <p:nvSpPr>
          <p:cNvPr id="27" name="矩形 26">
            <a:extLst>
              <a:ext uri="{FF2B5EF4-FFF2-40B4-BE49-F238E27FC236}">
                <a16:creationId xmlns:a16="http://schemas.microsoft.com/office/drawing/2014/main" id="{B2539516-C1CF-4F4E-8FEB-0B23135D77B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96925FB-8E35-43CC-A084-7FC994CB5313}"/>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807DDB9B-C7F8-415E-B3CA-2CBE8DDE0CF1}"/>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BD7E189-20E7-497B-A112-E2C125238678}"/>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BF04323C-E57F-4250-91CE-A3E46D938EFB}"/>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97E46BA-5AB5-4F79-8629-B9447DA34C9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grpSp>
        <p:nvGrpSpPr>
          <p:cNvPr id="84" name="组合 83"/>
          <p:cNvGrpSpPr/>
          <p:nvPr/>
        </p:nvGrpSpPr>
        <p:grpSpPr>
          <a:xfrm>
            <a:off x="1458595" y="1805089"/>
            <a:ext cx="10998744" cy="4458551"/>
            <a:chOff x="-229" y="2472"/>
            <a:chExt cx="20211" cy="8193"/>
          </a:xfrm>
        </p:grpSpPr>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sp>
          <p:nvSpPr>
            <p:cNvPr id="76" name="周小周ppt设计5"/>
            <p:cNvSpPr/>
            <p:nvPr/>
          </p:nvSpPr>
          <p:spPr>
            <a:xfrm>
              <a:off x="2104" y="2472"/>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27" name="矩形 26">
            <a:extLst>
              <a:ext uri="{FF2B5EF4-FFF2-40B4-BE49-F238E27FC236}">
                <a16:creationId xmlns:a16="http://schemas.microsoft.com/office/drawing/2014/main" id="{821E602C-A21E-4D4E-8F4F-E85103CEFD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A38B27A-7EC7-4228-8916-20854B3E6708}"/>
              </a:ext>
            </a:extLst>
          </p:cNvPr>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085A4F24-1EC1-4F1F-A774-50A476DA4C30}"/>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FD1D4ADD-E033-4ED2-932C-5DA03CAA9F4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48AB8B1-AB7E-4C98-AF37-0C9D528F07E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F8426E7A-45BB-45A2-87B5-4B203D98525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周小周ppt设计5">
            <a:extLst>
              <a:ext uri="{FF2B5EF4-FFF2-40B4-BE49-F238E27FC236}">
                <a16:creationId xmlns:a16="http://schemas.microsoft.com/office/drawing/2014/main" id="{56F44494-CEB2-468C-A88B-F3768B474A58}"/>
              </a:ext>
            </a:extLst>
          </p:cNvPr>
          <p:cNvSpPr/>
          <p:nvPr/>
        </p:nvSpPr>
        <p:spPr>
          <a:xfrm>
            <a:off x="7161732" y="1804882"/>
            <a:ext cx="3760938" cy="3975310"/>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33" name="周小周ppt设计7-1">
            <a:extLst>
              <a:ext uri="{FF2B5EF4-FFF2-40B4-BE49-F238E27FC236}">
                <a16:creationId xmlns:a16="http://schemas.microsoft.com/office/drawing/2014/main" id="{BC4C1573-CDDD-4868-B5E2-0588624F8887}"/>
              </a:ext>
            </a:extLst>
          </p:cNvPr>
          <p:cNvSpPr/>
          <p:nvPr/>
        </p:nvSpPr>
        <p:spPr>
          <a:xfrm>
            <a:off x="7610694" y="2092758"/>
            <a:ext cx="1821424" cy="597921"/>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未来展望</a:t>
            </a:r>
          </a:p>
        </p:txBody>
      </p:sp>
      <p:sp>
        <p:nvSpPr>
          <p:cNvPr id="34" name="周小周ppt设计9-2">
            <a:extLst>
              <a:ext uri="{FF2B5EF4-FFF2-40B4-BE49-F238E27FC236}">
                <a16:creationId xmlns:a16="http://schemas.microsoft.com/office/drawing/2014/main" id="{E330967B-1911-4F55-8CFC-8FF8D0A28337}"/>
              </a:ext>
            </a:extLst>
          </p:cNvPr>
          <p:cNvSpPr/>
          <p:nvPr/>
        </p:nvSpPr>
        <p:spPr>
          <a:xfrm>
            <a:off x="7359275" y="2844829"/>
            <a:ext cx="3389252" cy="2644765"/>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未来将强化隐私保护，融合新型生成模型，优化计算通信成本，推广至不同应用领域，增强处理异构数据能力，深化理论研究，以解决数据孤岛问题。</a:t>
            </a:r>
          </a:p>
        </p:txBody>
      </p:sp>
      <p:sp>
        <p:nvSpPr>
          <p:cNvPr id="35" name="周小周ppt设计10-2">
            <a:extLst>
              <a:ext uri="{FF2B5EF4-FFF2-40B4-BE49-F238E27FC236}">
                <a16:creationId xmlns:a16="http://schemas.microsoft.com/office/drawing/2014/main" id="{57F95D8B-2719-4EC9-91B6-D9FABAF350A8}"/>
              </a:ext>
            </a:extLst>
          </p:cNvPr>
          <p:cNvSpPr/>
          <p:nvPr/>
        </p:nvSpPr>
        <p:spPr>
          <a:xfrm>
            <a:off x="7702663" y="2702251"/>
            <a:ext cx="2407523" cy="33196"/>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4" y="2280285"/>
            <a:ext cx="9327603" cy="883284"/>
          </a:xfrm>
          <a:prstGeom prst="rect">
            <a:avLst/>
          </a:prstGeom>
          <a:noFill/>
        </p:spPr>
        <p:txBody>
          <a:bodyPr wrap="square" rtlCol="0">
            <a:noAutofit/>
          </a:bodyPr>
          <a:lstStyle/>
          <a:p>
            <a:pPr>
              <a:lnSpc>
                <a:spcPct val="170000"/>
              </a:lnSpc>
            </a:pPr>
            <a:r>
              <a:rPr lang="en-US" altLang="zh-CN" sz="1400" dirty="0">
                <a:latin typeface="Times Newer Roman" panose="00000500000000000000" charset="0"/>
                <a:cs typeface="Times Newer Roman" panose="00000500000000000000" charset="0"/>
              </a:rPr>
              <a:t>[1] LIU X, LV J, CHEN F, et al. Multi-Party Federated Recommendation Based on Semi-Supervised Learning[J]. IEEE Transactions on Big Data, 2023, 10(4): 356-370.(SCI </a:t>
            </a:r>
            <a:r>
              <a:rPr lang="zh-CN" altLang="en-US" sz="1400" dirty="0">
                <a:latin typeface="Times Newer Roman" panose="00000500000000000000" charset="0"/>
                <a:cs typeface="Times Newer Roman" panose="00000500000000000000" charset="0"/>
              </a:rPr>
              <a:t>二区，已录用</a:t>
            </a:r>
            <a:r>
              <a:rPr lang="en-US" altLang="zh-CN" sz="14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4"/>
          <a:stretch>
            <a:fillRect/>
          </a:stretch>
        </p:blipFill>
        <p:spPr>
          <a:xfrm>
            <a:off x="7919085" y="2943860"/>
            <a:ext cx="3302635" cy="3302635"/>
          </a:xfrm>
          <a:prstGeom prst="rect">
            <a:avLst/>
          </a:prstGeom>
        </p:spPr>
      </p:pic>
      <p:sp>
        <p:nvSpPr>
          <p:cNvPr id="18" name="矩形 17">
            <a:extLst>
              <a:ext uri="{FF2B5EF4-FFF2-40B4-BE49-F238E27FC236}">
                <a16:creationId xmlns:a16="http://schemas.microsoft.com/office/drawing/2014/main" id="{E7329D8B-02FD-451B-A1E2-B9980FF9B41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2B810636-CE6C-4B72-A8DD-ACE56C93A966}"/>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7" name="矩形 26">
            <a:extLst>
              <a:ext uri="{FF2B5EF4-FFF2-40B4-BE49-F238E27FC236}">
                <a16:creationId xmlns:a16="http://schemas.microsoft.com/office/drawing/2014/main" id="{FFE86934-1123-4799-B3FA-1481E78D48CA}"/>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C5FDAD4-2065-4FAE-BE34-41B5664C95B4}"/>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A064BB7-7E07-42F4-9E1B-69F9D3B8D5C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1D82A73-20FB-40EB-AA42-1FDA52D5AE1F}"/>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26</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328936"/>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77" name="图片 76">
            <a:extLst>
              <a:ext uri="{FF2B5EF4-FFF2-40B4-BE49-F238E27FC236}">
                <a16:creationId xmlns:a16="http://schemas.microsoft.com/office/drawing/2014/main" id="{F7B3BEF4-FD06-4927-8AFB-A0BC543C0390}"/>
              </a:ext>
            </a:extLst>
          </p:cNvPr>
          <p:cNvPicPr>
            <a:picLocks noChangeAspect="1"/>
          </p:cNvPicPr>
          <p:nvPr/>
        </p:nvPicPr>
        <p:blipFill>
          <a:blip r:embed="rId3"/>
          <a:stretch>
            <a:fillRect/>
          </a:stretch>
        </p:blipFill>
        <p:spPr>
          <a:xfrm>
            <a:off x="1523461" y="3786317"/>
            <a:ext cx="3141058" cy="2042651"/>
          </a:xfrm>
          <a:prstGeom prst="rect">
            <a:avLst/>
          </a:prstGeom>
        </p:spPr>
      </p:pic>
      <p:pic>
        <p:nvPicPr>
          <p:cNvPr id="87" name="图片 86">
            <a:extLst>
              <a:ext uri="{FF2B5EF4-FFF2-40B4-BE49-F238E27FC236}">
                <a16:creationId xmlns:a16="http://schemas.microsoft.com/office/drawing/2014/main" id="{F0B0ABF8-FA88-4F22-86EA-1ED471A706C0}"/>
              </a:ext>
            </a:extLst>
          </p:cNvPr>
          <p:cNvPicPr>
            <a:picLocks noChangeAspect="1"/>
          </p:cNvPicPr>
          <p:nvPr/>
        </p:nvPicPr>
        <p:blipFill>
          <a:blip r:embed="rId4"/>
          <a:stretch>
            <a:fillRect/>
          </a:stretch>
        </p:blipFill>
        <p:spPr>
          <a:xfrm>
            <a:off x="4944128" y="3721345"/>
            <a:ext cx="2737341" cy="3103133"/>
          </a:xfrm>
          <a:prstGeom prst="rect">
            <a:avLst/>
          </a:prstGeom>
        </p:spPr>
      </p:pic>
      <p:pic>
        <p:nvPicPr>
          <p:cNvPr id="88" name="图片 87">
            <a:extLst>
              <a:ext uri="{FF2B5EF4-FFF2-40B4-BE49-F238E27FC236}">
                <a16:creationId xmlns:a16="http://schemas.microsoft.com/office/drawing/2014/main" id="{95A1E56B-6EE7-403E-BC19-3C0BF6C64256}"/>
              </a:ext>
            </a:extLst>
          </p:cNvPr>
          <p:cNvPicPr>
            <a:picLocks noChangeAspect="1"/>
          </p:cNvPicPr>
          <p:nvPr/>
        </p:nvPicPr>
        <p:blipFill>
          <a:blip r:embed="rId5"/>
          <a:stretch>
            <a:fillRect/>
          </a:stretch>
        </p:blipFill>
        <p:spPr>
          <a:xfrm>
            <a:off x="8169147" y="3769631"/>
            <a:ext cx="4049818" cy="2481287"/>
          </a:xfrm>
          <a:prstGeom prst="rect">
            <a:avLst/>
          </a:prstGeom>
        </p:spPr>
      </p:pic>
      <p:sp>
        <p:nvSpPr>
          <p:cNvPr id="89" name="文本框 88">
            <a:extLst>
              <a:ext uri="{FF2B5EF4-FFF2-40B4-BE49-F238E27FC236}">
                <a16:creationId xmlns:a16="http://schemas.microsoft.com/office/drawing/2014/main" id="{98223B71-C887-4EA0-8610-DF6390DA05CF}"/>
              </a:ext>
            </a:extLst>
          </p:cNvPr>
          <p:cNvSpPr txBox="1"/>
          <p:nvPr/>
        </p:nvSpPr>
        <p:spPr>
          <a:xfrm>
            <a:off x="1631348" y="1133333"/>
            <a:ext cx="3271043" cy="1716239"/>
          </a:xfrm>
          <a:prstGeom prst="rect">
            <a:avLst/>
          </a:prstGeom>
          <a:noFill/>
        </p:spPr>
        <p:txBody>
          <a:bodyPr wrap="square" rtlCol="0">
            <a:spAutoFit/>
          </a:bodyP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学习问题：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半监督学习特例：只有正样本和未标记数据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应用场景：疾病检测、欺诈识别、推荐系统等</a:t>
            </a:r>
          </a:p>
        </p:txBody>
      </p:sp>
      <p:sp>
        <p:nvSpPr>
          <p:cNvPr id="90" name="文本框 89">
            <a:extLst>
              <a:ext uri="{FF2B5EF4-FFF2-40B4-BE49-F238E27FC236}">
                <a16:creationId xmlns:a16="http://schemas.microsoft.com/office/drawing/2014/main" id="{80BD528A-64A7-4D55-9AD2-1816F5A371C1}"/>
              </a:ext>
            </a:extLst>
          </p:cNvPr>
          <p:cNvSpPr txBox="1"/>
          <p:nvPr/>
        </p:nvSpPr>
        <p:spPr>
          <a:xfrm>
            <a:off x="4837471" y="1133333"/>
            <a:ext cx="3271043" cy="2085571"/>
          </a:xfrm>
          <a:prstGeom prst="rect">
            <a:avLst/>
          </a:prstGeom>
          <a:noFill/>
        </p:spPr>
        <p:txBody>
          <a:bodyPr wrap="square" rtlCol="0">
            <a:spAutoFit/>
          </a:bodyP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Unlabeled-Data-Deficient 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纵向联邦学习中的特殊</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场景</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目标方仅持有正样本，参与方持有未标记数据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各方无法直接访问对方原始数据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文本框 90">
            <a:extLst>
              <a:ext uri="{FF2B5EF4-FFF2-40B4-BE49-F238E27FC236}">
                <a16:creationId xmlns:a16="http://schemas.microsoft.com/office/drawing/2014/main" id="{974C2DF0-8ACF-4C17-9B44-B7FBEE9A4401}"/>
              </a:ext>
            </a:extLst>
          </p:cNvPr>
          <p:cNvSpPr txBox="1"/>
          <p:nvPr/>
        </p:nvSpPr>
        <p:spPr>
          <a:xfrm>
            <a:off x="8269810" y="1133333"/>
            <a:ext cx="3271043" cy="1716239"/>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样本对齐不足问题：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联邦学习中的特殊</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场景</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实际应用中对齐样本通常有限</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未对齐样本无法有效利用，数据利用率低</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2" name="直接连接符 91">
            <a:extLst>
              <a:ext uri="{FF2B5EF4-FFF2-40B4-BE49-F238E27FC236}">
                <a16:creationId xmlns:a16="http://schemas.microsoft.com/office/drawing/2014/main" id="{F3C0813D-B251-4783-8278-B410A131487B}"/>
              </a:ext>
            </a:extLst>
          </p:cNvPr>
          <p:cNvCxnSpPr>
            <a:cxnSpLocks/>
          </p:cNvCxnSpPr>
          <p:nvPr/>
        </p:nvCxnSpPr>
        <p:spPr>
          <a:xfrm>
            <a:off x="4737647" y="1024256"/>
            <a:ext cx="0" cy="5800222"/>
          </a:xfrm>
          <a:prstGeom prst="line">
            <a:avLst/>
          </a:prstGeom>
          <a:ln>
            <a:solidFill>
              <a:srgbClr val="868D92"/>
            </a:solidFill>
            <a:prstDash val="dash"/>
          </a:ln>
        </p:spPr>
        <p:style>
          <a:lnRef idx="3">
            <a:schemeClr val="dk1"/>
          </a:lnRef>
          <a:fillRef idx="0">
            <a:schemeClr val="dk1"/>
          </a:fillRef>
          <a:effectRef idx="2">
            <a:schemeClr val="dk1"/>
          </a:effectRef>
          <a:fontRef idx="minor">
            <a:schemeClr val="tx1"/>
          </a:fontRef>
        </p:style>
      </p:cxnSp>
      <p:cxnSp>
        <p:nvCxnSpPr>
          <p:cNvPr id="94" name="直接连接符 93">
            <a:extLst>
              <a:ext uri="{FF2B5EF4-FFF2-40B4-BE49-F238E27FC236}">
                <a16:creationId xmlns:a16="http://schemas.microsoft.com/office/drawing/2014/main" id="{9338A202-FFF6-497E-B785-581B1265E47C}"/>
              </a:ext>
            </a:extLst>
          </p:cNvPr>
          <p:cNvCxnSpPr>
            <a:cxnSpLocks/>
          </p:cNvCxnSpPr>
          <p:nvPr/>
        </p:nvCxnSpPr>
        <p:spPr>
          <a:xfrm>
            <a:off x="8026212" y="1024256"/>
            <a:ext cx="0" cy="5800222"/>
          </a:xfrm>
          <a:prstGeom prst="line">
            <a:avLst/>
          </a:prstGeom>
          <a:ln>
            <a:solidFill>
              <a:srgbClr val="868D92"/>
            </a:solidFill>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8006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研究内容总结</a:t>
            </a: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708314"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技术</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708314"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技术</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纵向联邦半监督方法预测数据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kern="100" dirty="0">
                <a:solidFill>
                  <a:schemeClr val="tx1">
                    <a:lumMod val="65000"/>
                    <a:lumOff val="35000"/>
                  </a:schemeClr>
                </a:solidFill>
                <a:effectLst/>
                <a:latin typeface="SimSun" panose="02010600030101010101" pitchFamily="2" charset="-122"/>
                <a:ea typeface="SimSun" panose="02010600030101010101" pitchFamily="2" charset="-122"/>
                <a:cs typeface="+mn-ea"/>
                <a:sym typeface="+mn-lt"/>
              </a:rPr>
              <a:t>3.</a:t>
            </a:r>
            <a:r>
              <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mn-ea"/>
                <a:sym typeface="+mn-lt"/>
              </a:rPr>
              <a:t>生成模型生成数据</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38" name="矩形 37">
            <a:extLst>
              <a:ext uri="{FF2B5EF4-FFF2-40B4-BE49-F238E27FC236}">
                <a16:creationId xmlns:a16="http://schemas.microsoft.com/office/drawing/2014/main" id="{7D3300A2-F42C-47B7-B88B-17EB5D9C879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C6A22E3C-30FA-4F06-B45E-1165336C78CB}"/>
              </a:ext>
            </a:extLst>
          </p:cNvPr>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0" name="矩形 39">
            <a:extLst>
              <a:ext uri="{FF2B5EF4-FFF2-40B4-BE49-F238E27FC236}">
                <a16:creationId xmlns:a16="http://schemas.microsoft.com/office/drawing/2014/main" id="{B5E2C249-4FB6-4758-8514-0BCF8DE6486E}"/>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FF2A9A50-8758-4DDA-BED9-2FC4B2D8FDE4}"/>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77422AFC-1B1A-46A8-82FF-98931D6C0039}"/>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250A6DDE-0B6B-446F-BA14-6491660CBC47}"/>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5227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2066290" y="1645920"/>
            <a:ext cx="4112895" cy="3975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圆角矩形 5"/>
          <p:cNvSpPr/>
          <p:nvPr/>
        </p:nvSpPr>
        <p:spPr>
          <a:xfrm>
            <a:off x="2066290" y="2043430"/>
            <a:ext cx="4112207" cy="197993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2210035" y="2092325"/>
            <a:ext cx="3968462" cy="1898015"/>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sp>
        <p:nvSpPr>
          <p:cNvPr id="10" name="矩形 9"/>
          <p:cNvSpPr/>
          <p:nvPr/>
        </p:nvSpPr>
        <p:spPr>
          <a:xfrm>
            <a:off x="2065655" y="4224655"/>
            <a:ext cx="4112895" cy="39724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170683" y="4229099"/>
            <a:ext cx="1744980" cy="368225"/>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2065655" y="4621903"/>
            <a:ext cx="4111995" cy="198019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a:cxnSpLocks/>
          </p:cNvCxnSpPr>
          <p:nvPr/>
        </p:nvCxnSpPr>
        <p:spPr>
          <a:xfrm>
            <a:off x="6457887" y="1191895"/>
            <a:ext cx="0" cy="554074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sp>
        <p:nvSpPr>
          <p:cNvPr id="28" name="矩形 27"/>
          <p:cNvSpPr/>
          <p:nvPr/>
        </p:nvSpPr>
        <p:spPr>
          <a:xfrm>
            <a:off x="6736590" y="1657111"/>
            <a:ext cx="5058790" cy="401382"/>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8265431" y="1675326"/>
            <a:ext cx="2014439" cy="374351"/>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6736590" y="2061759"/>
            <a:ext cx="5057944" cy="454033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2"/>
          <a:stretch>
            <a:fillRect/>
          </a:stretch>
        </p:blipFill>
        <p:spPr>
          <a:xfrm>
            <a:off x="6743681" y="2216873"/>
            <a:ext cx="5057941" cy="1808160"/>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93500" y="6455644"/>
            <a:ext cx="151684" cy="59080"/>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61248" y="6316805"/>
            <a:ext cx="641002"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72623" y="6467420"/>
            <a:ext cx="151684" cy="5908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7819" y="6314092"/>
            <a:ext cx="931406"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7348" y="4551178"/>
            <a:ext cx="486000" cy="409326"/>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9480"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85126"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61248"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60673"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10498"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8490" y="5172701"/>
            <a:ext cx="157561"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101612"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86039"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3"/>
          <a:stretch>
            <a:fillRect/>
          </a:stretch>
        </p:blipFill>
        <p:spPr>
          <a:xfrm>
            <a:off x="8994140" y="4570647"/>
            <a:ext cx="3159512" cy="915477"/>
          </a:xfrm>
          <a:prstGeom prst="rect">
            <a:avLst/>
          </a:prstGeom>
        </p:spPr>
      </p:pic>
      <p:sp>
        <p:nvSpPr>
          <p:cNvPr id="5" name="文本框 4"/>
          <p:cNvSpPr txBox="1"/>
          <p:nvPr/>
        </p:nvSpPr>
        <p:spPr>
          <a:xfrm>
            <a:off x="3395645" y="1657112"/>
            <a:ext cx="1295057" cy="36830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39" name="矩形 38">
            <a:extLst>
              <a:ext uri="{FF2B5EF4-FFF2-40B4-BE49-F238E27FC236}">
                <a16:creationId xmlns:a16="http://schemas.microsoft.com/office/drawing/2014/main" id="{87693840-CCF7-4C8E-BCE0-B0055D64CBE6}"/>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14F642C8-FF35-4591-9996-933721D46D1B}"/>
              </a:ext>
            </a:extLst>
          </p:cNvPr>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1" name="矩形 40">
            <a:extLst>
              <a:ext uri="{FF2B5EF4-FFF2-40B4-BE49-F238E27FC236}">
                <a16:creationId xmlns:a16="http://schemas.microsoft.com/office/drawing/2014/main" id="{078F8C0A-AD00-4DC7-B066-3D93B8893A9F}"/>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FF4FEF7-92AE-4676-8BB5-A00FF82E01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1018BCF-4BBB-4826-82A8-49E9CF0D842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3D1B295-5D30-4782-837F-D7AB34CC249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4" y="1132840"/>
            <a:ext cx="93808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 Vertical Federated Learning with Positive and Unlabeled data(VFPU)</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sp>
        <p:nvSpPr>
          <p:cNvPr id="23" name="矩形 22">
            <a:extLst>
              <a:ext uri="{FF2B5EF4-FFF2-40B4-BE49-F238E27FC236}">
                <a16:creationId xmlns:a16="http://schemas.microsoft.com/office/drawing/2014/main" id="{7A41B443-B3BC-4293-8B66-D401B2BDFB2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E2CC5F19-8FA8-41F2-96A1-7D71143DE59A}"/>
              </a:ext>
            </a:extLst>
          </p:cNvPr>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5" name="矩形 24">
            <a:extLst>
              <a:ext uri="{FF2B5EF4-FFF2-40B4-BE49-F238E27FC236}">
                <a16:creationId xmlns:a16="http://schemas.microsoft.com/office/drawing/2014/main" id="{A8B03EB9-00A5-48C9-A5B7-5986F85D69F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465AC5D-3FAB-4642-86B7-2C932E82DACD}"/>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2B1F0140-CFC3-4A7E-B022-F22ECD7E59D1}"/>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18D2141B-B4B8-4028-A917-D685A9D6D9A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0D48209B-799A-4854-B7F0-856B64868D79}"/>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FC61C157-C27A-4333-9506-DC2EA24EEC2C}"/>
              </a:ext>
            </a:extLst>
          </p:cNvPr>
          <p:cNvPicPr>
            <a:picLocks noChangeAspect="1"/>
          </p:cNvPicPr>
          <p:nvPr/>
        </p:nvPicPr>
        <p:blipFill>
          <a:blip r:embed="rId3"/>
          <a:stretch>
            <a:fillRect/>
          </a:stretch>
        </p:blipFill>
        <p:spPr>
          <a:xfrm>
            <a:off x="4045754" y="1610755"/>
            <a:ext cx="4528210" cy="5085283"/>
          </a:xfrm>
          <a:prstGeom prst="rect">
            <a:avLst/>
          </a:prstGeom>
        </p:spPr>
      </p:pic>
      <p:sp>
        <p:nvSpPr>
          <p:cNvPr id="39" name="文本框 38">
            <a:extLst>
              <a:ext uri="{FF2B5EF4-FFF2-40B4-BE49-F238E27FC236}">
                <a16:creationId xmlns:a16="http://schemas.microsoft.com/office/drawing/2014/main" id="{56164646-83DD-4A40-8E01-3D37D37C3AC0}"/>
              </a:ext>
            </a:extLst>
          </p:cNvPr>
          <p:cNvSpPr txBox="1"/>
          <p:nvPr/>
        </p:nvSpPr>
        <p:spPr>
          <a:xfrm>
            <a:off x="1543338" y="6072364"/>
            <a:ext cx="2388428"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 1: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数据预处理</a:t>
            </a:r>
          </a:p>
        </p:txBody>
      </p:sp>
      <p:sp>
        <p:nvSpPr>
          <p:cNvPr id="41" name="文本框 40">
            <a:extLst>
              <a:ext uri="{FF2B5EF4-FFF2-40B4-BE49-F238E27FC236}">
                <a16:creationId xmlns:a16="http://schemas.microsoft.com/office/drawing/2014/main" id="{A594B267-AFD9-468F-82D9-B2229F374282}"/>
              </a:ext>
            </a:extLst>
          </p:cNvPr>
          <p:cNvSpPr txBox="1"/>
          <p:nvPr/>
        </p:nvSpPr>
        <p:spPr>
          <a:xfrm>
            <a:off x="1543338" y="5250321"/>
            <a:ext cx="2388428"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 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加密样本对齐</a:t>
            </a:r>
          </a:p>
        </p:txBody>
      </p:sp>
      <p:sp>
        <p:nvSpPr>
          <p:cNvPr id="42" name="文本框 41">
            <a:extLst>
              <a:ext uri="{FF2B5EF4-FFF2-40B4-BE49-F238E27FC236}">
                <a16:creationId xmlns:a16="http://schemas.microsoft.com/office/drawing/2014/main" id="{9BB6A64E-AC28-4570-A8BE-D64AAEB21F67}"/>
              </a:ext>
            </a:extLst>
          </p:cNvPr>
          <p:cNvSpPr txBox="1"/>
          <p:nvPr/>
        </p:nvSpPr>
        <p:spPr>
          <a:xfrm>
            <a:off x="10494056" y="2975978"/>
            <a:ext cx="1660887" cy="120032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 3: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a:t>
            </a:r>
          </a:p>
        </p:txBody>
      </p:sp>
      <p:sp>
        <p:nvSpPr>
          <p:cNvPr id="43" name="文本框 42">
            <a:extLst>
              <a:ext uri="{FF2B5EF4-FFF2-40B4-BE49-F238E27FC236}">
                <a16:creationId xmlns:a16="http://schemas.microsoft.com/office/drawing/2014/main" id="{DE921254-42CC-4A11-AB23-A49CA62C9935}"/>
              </a:ext>
            </a:extLst>
          </p:cNvPr>
          <p:cNvSpPr txBox="1"/>
          <p:nvPr/>
        </p:nvSpPr>
        <p:spPr>
          <a:xfrm>
            <a:off x="8972742" y="4644719"/>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3.1: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建立初始样本集</a:t>
            </a:r>
          </a:p>
        </p:txBody>
      </p:sp>
      <p:sp>
        <p:nvSpPr>
          <p:cNvPr id="44" name="文本框 43">
            <a:extLst>
              <a:ext uri="{FF2B5EF4-FFF2-40B4-BE49-F238E27FC236}">
                <a16:creationId xmlns:a16="http://schemas.microsoft.com/office/drawing/2014/main" id="{138698B5-BFEF-4698-9A68-925BAB314C91}"/>
              </a:ext>
            </a:extLst>
          </p:cNvPr>
          <p:cNvSpPr txBox="1"/>
          <p:nvPr/>
        </p:nvSpPr>
        <p:spPr>
          <a:xfrm>
            <a:off x="8972742" y="3708403"/>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3.2: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采样训练与预测</a:t>
            </a:r>
          </a:p>
        </p:txBody>
      </p:sp>
      <p:sp>
        <p:nvSpPr>
          <p:cNvPr id="45" name="文本框 44">
            <a:extLst>
              <a:ext uri="{FF2B5EF4-FFF2-40B4-BE49-F238E27FC236}">
                <a16:creationId xmlns:a16="http://schemas.microsoft.com/office/drawing/2014/main" id="{DDCF11E6-CC77-4461-B2BD-5A444A17EC4A}"/>
              </a:ext>
            </a:extLst>
          </p:cNvPr>
          <p:cNvSpPr txBox="1"/>
          <p:nvPr/>
        </p:nvSpPr>
        <p:spPr>
          <a:xfrm>
            <a:off x="8972742" y="2772088"/>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3.3: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确定可靠正样本</a:t>
            </a:r>
          </a:p>
        </p:txBody>
      </p:sp>
      <p:sp>
        <p:nvSpPr>
          <p:cNvPr id="46" name="文本框 45">
            <a:extLst>
              <a:ext uri="{FF2B5EF4-FFF2-40B4-BE49-F238E27FC236}">
                <a16:creationId xmlns:a16="http://schemas.microsoft.com/office/drawing/2014/main" id="{E0AAB671-13DC-48A2-951D-869E84385DA6}"/>
              </a:ext>
            </a:extLst>
          </p:cNvPr>
          <p:cNvSpPr txBox="1"/>
          <p:nvPr/>
        </p:nvSpPr>
        <p:spPr>
          <a:xfrm>
            <a:off x="8972742" y="1835773"/>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3.4: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得到最终模型</a:t>
            </a:r>
          </a:p>
        </p:txBody>
      </p:sp>
      <p:sp>
        <p:nvSpPr>
          <p:cNvPr id="62" name="文本框 61">
            <a:extLst>
              <a:ext uri="{FF2B5EF4-FFF2-40B4-BE49-F238E27FC236}">
                <a16:creationId xmlns:a16="http://schemas.microsoft.com/office/drawing/2014/main" id="{AA5282DE-893F-4A7C-B1F2-6F33F6FCB46A}"/>
              </a:ext>
            </a:extLst>
          </p:cNvPr>
          <p:cNvSpPr txBox="1"/>
          <p:nvPr/>
        </p:nvSpPr>
        <p:spPr>
          <a:xfrm>
            <a:off x="1744881" y="3004721"/>
            <a:ext cx="1610093" cy="52322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基分类器进行纵向联邦训练与预测</a:t>
            </a:r>
          </a:p>
        </p:txBody>
      </p:sp>
      <p:sp>
        <p:nvSpPr>
          <p:cNvPr id="57" name="左大括号 56">
            <a:extLst>
              <a:ext uri="{FF2B5EF4-FFF2-40B4-BE49-F238E27FC236}">
                <a16:creationId xmlns:a16="http://schemas.microsoft.com/office/drawing/2014/main" id="{DBFDDBE4-E491-41F7-986B-32A5F074C7FC}"/>
              </a:ext>
            </a:extLst>
          </p:cNvPr>
          <p:cNvSpPr/>
          <p:nvPr/>
        </p:nvSpPr>
        <p:spPr>
          <a:xfrm>
            <a:off x="3443754" y="1820545"/>
            <a:ext cx="424442" cy="3046423"/>
          </a:xfrm>
          <a:prstGeom prst="leftBrace">
            <a:avLst>
              <a:gd name="adj1" fmla="val 173867"/>
              <a:gd name="adj2" fmla="val 50000"/>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17EB8976-69C2-4D3F-ADB6-0386E4B86CD4}"/>
              </a:ext>
            </a:extLst>
          </p:cNvPr>
          <p:cNvSpPr txBox="1"/>
          <p:nvPr/>
        </p:nvSpPr>
        <p:spPr>
          <a:xfrm>
            <a:off x="1902548" y="3592805"/>
            <a:ext cx="1541206" cy="954107"/>
          </a:xfrm>
          <a:prstGeom prst="rect">
            <a:avLst/>
          </a:prstGeom>
          <a:noFill/>
        </p:spPr>
        <p:txBody>
          <a:bodyPr wrap="square">
            <a:spAutoFit/>
          </a:bodyPr>
          <a:lstStyle/>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VF_LR</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VF_GBDT</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VF_RF</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左大括号 69">
            <a:extLst>
              <a:ext uri="{FF2B5EF4-FFF2-40B4-BE49-F238E27FC236}">
                <a16:creationId xmlns:a16="http://schemas.microsoft.com/office/drawing/2014/main" id="{D8C3E05B-712D-4A3D-A91D-11E8BF5278FE}"/>
              </a:ext>
            </a:extLst>
          </p:cNvPr>
          <p:cNvSpPr/>
          <p:nvPr/>
        </p:nvSpPr>
        <p:spPr>
          <a:xfrm rot="10800000">
            <a:off x="8450522" y="1724309"/>
            <a:ext cx="424442" cy="3597040"/>
          </a:xfrm>
          <a:prstGeom prst="leftBrace">
            <a:avLst>
              <a:gd name="adj1" fmla="val 173867"/>
              <a:gd name="adj2" fmla="val 50000"/>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8F3E09D2-EBD1-45DD-A69E-1D834CDE117D}"/>
              </a:ext>
            </a:extLst>
          </p:cNvPr>
          <p:cNvSpPr txBox="1"/>
          <p:nvPr/>
        </p:nvSpPr>
        <p:spPr>
          <a:xfrm>
            <a:off x="7677874" y="4336942"/>
            <a:ext cx="944979"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Bagging</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005972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grpSp>
        <p:nvGrpSpPr>
          <p:cNvPr id="56" name="组合 55"/>
          <p:cNvGrpSpPr/>
          <p:nvPr/>
        </p:nvGrpSpPr>
        <p:grpSpPr>
          <a:xfrm>
            <a:off x="3583223" y="1726094"/>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3562268" y="4233709"/>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49" name="矩形 48">
            <a:extLst>
              <a:ext uri="{FF2B5EF4-FFF2-40B4-BE49-F238E27FC236}">
                <a16:creationId xmlns:a16="http://schemas.microsoft.com/office/drawing/2014/main" id="{44C91B2A-583C-4332-AB93-59B4125E57ED}"/>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5CB9024-7C2D-4B36-81BA-135D9495AD5A}"/>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51" name="矩形 50">
            <a:extLst>
              <a:ext uri="{FF2B5EF4-FFF2-40B4-BE49-F238E27FC236}">
                <a16:creationId xmlns:a16="http://schemas.microsoft.com/office/drawing/2014/main" id="{3F5B1281-7131-4401-AB44-A66223991B1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62CA6B94-11FA-4E1F-A1CE-CD19048C53AD}"/>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EEC7F712-B3F8-43F5-B401-C7833D437A6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1CA400F-B3C3-4CC2-8E47-0DEEC8E6E361}"/>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F4C9647D-025F-403E-AECB-AB0DECAB3EEC}"/>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 Bagging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extLst>
              <p:ext uri="{D42A27DB-BD31-4B8C-83A1-F6EECF244321}">
                <p14:modId xmlns:p14="http://schemas.microsoft.com/office/powerpoint/2010/main" val="203791797"/>
              </p:ext>
            </p:extLst>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3" name="对象 2">
            <a:extLst>
              <a:ext uri="{FF2B5EF4-FFF2-40B4-BE49-F238E27FC236}">
                <a16:creationId xmlns:a16="http://schemas.microsoft.com/office/drawing/2014/main" id="{D7F21E4F-23D1-4929-BC24-1CEA068B49B6}"/>
              </a:ext>
            </a:extLst>
          </p:cNvPr>
          <p:cNvGraphicFramePr>
            <a:graphicFrameLocks noChangeAspect="1"/>
          </p:cNvGraphicFramePr>
          <p:nvPr>
            <p:extLst>
              <p:ext uri="{D42A27DB-BD31-4B8C-83A1-F6EECF244321}">
                <p14:modId xmlns:p14="http://schemas.microsoft.com/office/powerpoint/2010/main" val="2809624730"/>
              </p:ext>
            </p:extLst>
          </p:nvPr>
        </p:nvGraphicFramePr>
        <p:xfrm>
          <a:off x="6071420" y="5856081"/>
          <a:ext cx="373626" cy="400964"/>
        </p:xfrm>
        <a:graphic>
          <a:graphicData uri="http://schemas.openxmlformats.org/presentationml/2006/ole">
            <mc:AlternateContent xmlns:mc="http://schemas.openxmlformats.org/markup-compatibility/2006">
              <mc:Choice xmlns:v="urn:schemas-microsoft-com:vml" Requires="v">
                <p:oleObj spid="_x0000_s8158" name="Equation" r:id="rId3" imgW="390471" imgH="419236" progId="Equation.DSMT4">
                  <p:embed/>
                </p:oleObj>
              </mc:Choice>
              <mc:Fallback>
                <p:oleObj name="Equation" r:id="rId3" imgW="390471" imgH="419236" progId="Equation.DSMT4">
                  <p:embed/>
                  <p:pic>
                    <p:nvPicPr>
                      <p:cNvPr id="0" name=""/>
                      <p:cNvPicPr/>
                      <p:nvPr/>
                    </p:nvPicPr>
                    <p:blipFill>
                      <a:blip r:embed="rId4"/>
                      <a:stretch>
                        <a:fillRect/>
                      </a:stretch>
                    </p:blipFill>
                    <p:spPr>
                      <a:xfrm>
                        <a:off x="6071420" y="5856081"/>
                        <a:ext cx="373626" cy="400964"/>
                      </a:xfrm>
                      <a:prstGeom prst="rect">
                        <a:avLst/>
                      </a:prstGeom>
                    </p:spPr>
                  </p:pic>
                </p:oleObj>
              </mc:Fallback>
            </mc:AlternateContent>
          </a:graphicData>
        </a:graphic>
      </p:graphicFrame>
      <p:sp>
        <p:nvSpPr>
          <p:cNvPr id="47" name="文本框 46">
            <a:extLst>
              <a:ext uri="{FF2B5EF4-FFF2-40B4-BE49-F238E27FC236}">
                <a16:creationId xmlns:a16="http://schemas.microsoft.com/office/drawing/2014/main" id="{6C619CDF-56C6-400B-B1BB-1ED562568EDD}"/>
              </a:ext>
            </a:extLst>
          </p:cNvPr>
          <p:cNvSpPr txBox="1"/>
          <p:nvPr/>
        </p:nvSpPr>
        <p:spPr>
          <a:xfrm>
            <a:off x="3144805" y="2789510"/>
            <a:ext cx="1000800" cy="9030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48" name="对象 47">
            <a:extLst>
              <a:ext uri="{FF2B5EF4-FFF2-40B4-BE49-F238E27FC236}">
                <a16:creationId xmlns:a16="http://schemas.microsoft.com/office/drawing/2014/main" id="{523560E0-D033-4964-88CF-6AAD9674A8BC}"/>
              </a:ext>
            </a:extLst>
          </p:cNvPr>
          <p:cNvGraphicFramePr>
            <a:graphicFrameLocks noChangeAspect="1"/>
          </p:cNvGraphicFramePr>
          <p:nvPr>
            <p:extLst>
              <p:ext uri="{D42A27DB-BD31-4B8C-83A1-F6EECF244321}">
                <p14:modId xmlns:p14="http://schemas.microsoft.com/office/powerpoint/2010/main" val="1486910936"/>
              </p:ext>
            </p:extLst>
          </p:nvPr>
        </p:nvGraphicFramePr>
        <p:xfrm>
          <a:off x="3287478" y="2949559"/>
          <a:ext cx="792088" cy="654334"/>
        </p:xfrm>
        <a:graphic>
          <a:graphicData uri="http://schemas.openxmlformats.org/presentationml/2006/ole">
            <mc:AlternateContent xmlns:mc="http://schemas.openxmlformats.org/markup-compatibility/2006">
              <mc:Choice xmlns:v="urn:schemas-microsoft-com:vml" Requires="v">
                <p:oleObj spid="_x0000_s8159" name="Equation" r:id="rId5" imgW="291960" imgH="241200" progId="Equation.DSMT4">
                  <p:embed/>
                </p:oleObj>
              </mc:Choice>
              <mc:Fallback>
                <p:oleObj name="Equation" r:id="rId5" imgW="291960" imgH="241200" progId="Equation.DSMT4">
                  <p:embed/>
                  <p:pic>
                    <p:nvPicPr>
                      <p:cNvPr id="196" name="对象 195">
                        <a:extLst>
                          <a:ext uri="{FF2B5EF4-FFF2-40B4-BE49-F238E27FC236}">
                            <a16:creationId xmlns:a16="http://schemas.microsoft.com/office/drawing/2014/main" id="{55DADCF7-B434-44B7-AB38-6366AD01C36E}"/>
                          </a:ext>
                        </a:extLst>
                      </p:cNvPr>
                      <p:cNvPicPr/>
                      <p:nvPr/>
                    </p:nvPicPr>
                    <p:blipFill>
                      <a:blip r:embed="rId6"/>
                      <a:stretch>
                        <a:fillRect/>
                      </a:stretch>
                    </p:blipFill>
                    <p:spPr>
                      <a:xfrm>
                        <a:off x="3287478" y="2949559"/>
                        <a:ext cx="792088" cy="654334"/>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CE7BEEAD-813C-4EC4-8B85-F08803BC35D0}"/>
              </a:ext>
            </a:extLst>
          </p:cNvPr>
          <p:cNvSpPr txBox="1"/>
          <p:nvPr/>
        </p:nvSpPr>
        <p:spPr>
          <a:xfrm>
            <a:off x="5593077"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1" name="文本框 50">
            <a:extLst>
              <a:ext uri="{FF2B5EF4-FFF2-40B4-BE49-F238E27FC236}">
                <a16:creationId xmlns:a16="http://schemas.microsoft.com/office/drawing/2014/main" id="{997C6362-0A44-468B-B2F3-E45D2BE42960}"/>
              </a:ext>
            </a:extLst>
          </p:cNvPr>
          <p:cNvSpPr txBox="1"/>
          <p:nvPr/>
        </p:nvSpPr>
        <p:spPr>
          <a:xfrm>
            <a:off x="6457173"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2" name="文本框 51">
            <a:extLst>
              <a:ext uri="{FF2B5EF4-FFF2-40B4-BE49-F238E27FC236}">
                <a16:creationId xmlns:a16="http://schemas.microsoft.com/office/drawing/2014/main" id="{7E04CB7F-46E8-490F-B50F-3F7BF229B34F}"/>
              </a:ext>
            </a:extLst>
          </p:cNvPr>
          <p:cNvSpPr txBox="1"/>
          <p:nvPr/>
        </p:nvSpPr>
        <p:spPr>
          <a:xfrm>
            <a:off x="5593077"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3" name="文本框 52">
            <a:extLst>
              <a:ext uri="{FF2B5EF4-FFF2-40B4-BE49-F238E27FC236}">
                <a16:creationId xmlns:a16="http://schemas.microsoft.com/office/drawing/2014/main" id="{00BF52F3-249D-4241-8B01-F142F67BF5FF}"/>
              </a:ext>
            </a:extLst>
          </p:cNvPr>
          <p:cNvSpPr txBox="1"/>
          <p:nvPr/>
        </p:nvSpPr>
        <p:spPr>
          <a:xfrm>
            <a:off x="5593077"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4" name="对象 53">
            <a:extLst>
              <a:ext uri="{FF2B5EF4-FFF2-40B4-BE49-F238E27FC236}">
                <a16:creationId xmlns:a16="http://schemas.microsoft.com/office/drawing/2014/main" id="{87E76222-91FF-47FF-A00A-537CED49628F}"/>
              </a:ext>
            </a:extLst>
          </p:cNvPr>
          <p:cNvGraphicFramePr>
            <a:graphicFrameLocks noChangeAspect="1"/>
          </p:cNvGraphicFramePr>
          <p:nvPr>
            <p:extLst>
              <p:ext uri="{D42A27DB-BD31-4B8C-83A1-F6EECF244321}">
                <p14:modId xmlns:p14="http://schemas.microsoft.com/office/powerpoint/2010/main" val="3991975370"/>
              </p:ext>
            </p:extLst>
          </p:nvPr>
        </p:nvGraphicFramePr>
        <p:xfrm>
          <a:off x="6553564" y="1703595"/>
          <a:ext cx="527298" cy="632758"/>
        </p:xfrm>
        <a:graphic>
          <a:graphicData uri="http://schemas.openxmlformats.org/presentationml/2006/ole">
            <mc:AlternateContent xmlns:mc="http://schemas.openxmlformats.org/markup-compatibility/2006">
              <mc:Choice xmlns:v="urn:schemas-microsoft-com:vml" Requires="v">
                <p:oleObj spid="_x0000_s8160" name="Equation" r:id="rId7" imgW="190440" imgH="228600" progId="Equation.DSMT4">
                  <p:embed/>
                </p:oleObj>
              </mc:Choice>
              <mc:Fallback>
                <p:oleObj name="Equation" r:id="rId7" imgW="190440" imgH="228600" progId="Equation.DSMT4">
                  <p:embed/>
                  <p:pic>
                    <p:nvPicPr>
                      <p:cNvPr id="201" name="对象 200">
                        <a:extLst>
                          <a:ext uri="{FF2B5EF4-FFF2-40B4-BE49-F238E27FC236}">
                            <a16:creationId xmlns:a16="http://schemas.microsoft.com/office/drawing/2014/main" id="{56C879BE-B95D-476D-B8B0-15CBA467F1F0}"/>
                          </a:ext>
                        </a:extLst>
                      </p:cNvPr>
                      <p:cNvPicPr/>
                      <p:nvPr/>
                    </p:nvPicPr>
                    <p:blipFill>
                      <a:blip r:embed="rId8"/>
                      <a:stretch>
                        <a:fillRect/>
                      </a:stretch>
                    </p:blipFill>
                    <p:spPr>
                      <a:xfrm>
                        <a:off x="6553564" y="1703595"/>
                        <a:ext cx="527298" cy="632758"/>
                      </a:xfrm>
                      <a:prstGeom prst="rect">
                        <a:avLst/>
                      </a:prstGeom>
                    </p:spPr>
                  </p:pic>
                </p:oleObj>
              </mc:Fallback>
            </mc:AlternateContent>
          </a:graphicData>
        </a:graphic>
      </p:graphicFrame>
      <p:sp>
        <p:nvSpPr>
          <p:cNvPr id="55" name="文本框 54">
            <a:extLst>
              <a:ext uri="{FF2B5EF4-FFF2-40B4-BE49-F238E27FC236}">
                <a16:creationId xmlns:a16="http://schemas.microsoft.com/office/drawing/2014/main" id="{2CBFC9D7-1DBD-4916-9F0B-9E08C92DD90C}"/>
              </a:ext>
            </a:extLst>
          </p:cNvPr>
          <p:cNvSpPr txBox="1"/>
          <p:nvPr/>
        </p:nvSpPr>
        <p:spPr>
          <a:xfrm>
            <a:off x="6457173"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6" name="对象 55">
            <a:extLst>
              <a:ext uri="{FF2B5EF4-FFF2-40B4-BE49-F238E27FC236}">
                <a16:creationId xmlns:a16="http://schemas.microsoft.com/office/drawing/2014/main" id="{97EE7032-AD37-4290-851B-E558F6D476DC}"/>
              </a:ext>
            </a:extLst>
          </p:cNvPr>
          <p:cNvGraphicFramePr>
            <a:graphicFrameLocks noChangeAspect="1"/>
          </p:cNvGraphicFramePr>
          <p:nvPr>
            <p:extLst>
              <p:ext uri="{D42A27DB-BD31-4B8C-83A1-F6EECF244321}">
                <p14:modId xmlns:p14="http://schemas.microsoft.com/office/powerpoint/2010/main" val="1612340988"/>
              </p:ext>
            </p:extLst>
          </p:nvPr>
        </p:nvGraphicFramePr>
        <p:xfrm>
          <a:off x="6553564" y="2783714"/>
          <a:ext cx="527298" cy="632758"/>
        </p:xfrm>
        <a:graphic>
          <a:graphicData uri="http://schemas.openxmlformats.org/presentationml/2006/ole">
            <mc:AlternateContent xmlns:mc="http://schemas.openxmlformats.org/markup-compatibility/2006">
              <mc:Choice xmlns:v="urn:schemas-microsoft-com:vml" Requires="v">
                <p:oleObj spid="_x0000_s8161" name="Equation" r:id="rId9" imgW="190440" imgH="228600" progId="Equation.DSMT4">
                  <p:embed/>
                </p:oleObj>
              </mc:Choice>
              <mc:Fallback>
                <p:oleObj name="Equation" r:id="rId9" imgW="190440" imgH="228600" progId="Equation.DSMT4">
                  <p:embed/>
                  <p:pic>
                    <p:nvPicPr>
                      <p:cNvPr id="203" name="对象 202">
                        <a:extLst>
                          <a:ext uri="{FF2B5EF4-FFF2-40B4-BE49-F238E27FC236}">
                            <a16:creationId xmlns:a16="http://schemas.microsoft.com/office/drawing/2014/main" id="{42D5CE3E-4B87-4624-B4BA-A717B58A8F70}"/>
                          </a:ext>
                        </a:extLst>
                      </p:cNvPr>
                      <p:cNvPicPr/>
                      <p:nvPr/>
                    </p:nvPicPr>
                    <p:blipFill>
                      <a:blip r:embed="rId8"/>
                      <a:stretch>
                        <a:fillRect/>
                      </a:stretch>
                    </p:blipFill>
                    <p:spPr>
                      <a:xfrm>
                        <a:off x="6553564" y="2783714"/>
                        <a:ext cx="527298" cy="632758"/>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BB20B052-8FAB-47C2-A666-C1D9B323F90E}"/>
              </a:ext>
            </a:extLst>
          </p:cNvPr>
          <p:cNvSpPr txBox="1"/>
          <p:nvPr/>
        </p:nvSpPr>
        <p:spPr>
          <a:xfrm>
            <a:off x="645717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8" name="对象 57">
            <a:extLst>
              <a:ext uri="{FF2B5EF4-FFF2-40B4-BE49-F238E27FC236}">
                <a16:creationId xmlns:a16="http://schemas.microsoft.com/office/drawing/2014/main" id="{CCC0CD4E-B2E8-48A3-B190-91D64EC7F8DF}"/>
              </a:ext>
            </a:extLst>
          </p:cNvPr>
          <p:cNvGraphicFramePr>
            <a:graphicFrameLocks noChangeAspect="1"/>
          </p:cNvGraphicFramePr>
          <p:nvPr>
            <p:extLst>
              <p:ext uri="{D42A27DB-BD31-4B8C-83A1-F6EECF244321}">
                <p14:modId xmlns:p14="http://schemas.microsoft.com/office/powerpoint/2010/main" val="2003605834"/>
              </p:ext>
            </p:extLst>
          </p:nvPr>
        </p:nvGraphicFramePr>
        <p:xfrm>
          <a:off x="6553564" y="4460520"/>
          <a:ext cx="527298" cy="632758"/>
        </p:xfrm>
        <a:graphic>
          <a:graphicData uri="http://schemas.openxmlformats.org/presentationml/2006/ole">
            <mc:AlternateContent xmlns:mc="http://schemas.openxmlformats.org/markup-compatibility/2006">
              <mc:Choice xmlns:v="urn:schemas-microsoft-com:vml" Requires="v">
                <p:oleObj spid="_x0000_s8162" name="Equation" r:id="rId10" imgW="190440" imgH="228600" progId="Equation.DSMT4">
                  <p:embed/>
                </p:oleObj>
              </mc:Choice>
              <mc:Fallback>
                <p:oleObj name="Equation" r:id="rId10" imgW="190440" imgH="228600" progId="Equation.DSMT4">
                  <p:embed/>
                  <p:pic>
                    <p:nvPicPr>
                      <p:cNvPr id="205" name="对象 204">
                        <a:extLst>
                          <a:ext uri="{FF2B5EF4-FFF2-40B4-BE49-F238E27FC236}">
                            <a16:creationId xmlns:a16="http://schemas.microsoft.com/office/drawing/2014/main" id="{64C7BF38-E00D-4E58-973D-7FEFE9A9E3A8}"/>
                          </a:ext>
                        </a:extLst>
                      </p:cNvPr>
                      <p:cNvPicPr/>
                      <p:nvPr/>
                    </p:nvPicPr>
                    <p:blipFill>
                      <a:blip r:embed="rId8"/>
                      <a:stretch>
                        <a:fillRect/>
                      </a:stretch>
                    </p:blipFill>
                    <p:spPr>
                      <a:xfrm>
                        <a:off x="6553564" y="4460520"/>
                        <a:ext cx="527298" cy="632758"/>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15F37E26-F799-4DE2-A641-443141C04042}"/>
              </a:ext>
            </a:extLst>
          </p:cNvPr>
          <p:cNvGraphicFramePr>
            <a:graphicFrameLocks noChangeAspect="1"/>
          </p:cNvGraphicFramePr>
          <p:nvPr>
            <p:extLst>
              <p:ext uri="{D42A27DB-BD31-4B8C-83A1-F6EECF244321}">
                <p14:modId xmlns:p14="http://schemas.microsoft.com/office/powerpoint/2010/main" val="2816317657"/>
              </p:ext>
            </p:extLst>
          </p:nvPr>
        </p:nvGraphicFramePr>
        <p:xfrm>
          <a:off x="5689468" y="1734864"/>
          <a:ext cx="527297" cy="556591"/>
        </p:xfrm>
        <a:graphic>
          <a:graphicData uri="http://schemas.openxmlformats.org/presentationml/2006/ole">
            <mc:AlternateContent xmlns:mc="http://schemas.openxmlformats.org/markup-compatibility/2006">
              <mc:Choice xmlns:v="urn:schemas-microsoft-com:vml" Requires="v">
                <p:oleObj spid="_x0000_s8163" name="Equation" r:id="rId11" imgW="228600" imgH="241200" progId="Equation.DSMT4">
                  <p:embed/>
                </p:oleObj>
              </mc:Choice>
              <mc:Fallback>
                <p:oleObj name="Equation" r:id="rId11" imgW="228600" imgH="241200" progId="Equation.DSMT4">
                  <p:embed/>
                  <p:pic>
                    <p:nvPicPr>
                      <p:cNvPr id="206" name="对象 205">
                        <a:extLst>
                          <a:ext uri="{FF2B5EF4-FFF2-40B4-BE49-F238E27FC236}">
                            <a16:creationId xmlns:a16="http://schemas.microsoft.com/office/drawing/2014/main" id="{277D6AA7-5EF7-4804-B158-6CED62545A7F}"/>
                          </a:ext>
                        </a:extLst>
                      </p:cNvPr>
                      <p:cNvPicPr/>
                      <p:nvPr/>
                    </p:nvPicPr>
                    <p:blipFill>
                      <a:blip r:embed="rId12"/>
                      <a:stretch>
                        <a:fillRect/>
                      </a:stretch>
                    </p:blipFill>
                    <p:spPr>
                      <a:xfrm>
                        <a:off x="5689468" y="1734864"/>
                        <a:ext cx="527297" cy="556591"/>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31CE57B7-0165-4041-AE2C-7C25E34B09E2}"/>
              </a:ext>
            </a:extLst>
          </p:cNvPr>
          <p:cNvGraphicFramePr>
            <a:graphicFrameLocks noChangeAspect="1"/>
          </p:cNvGraphicFramePr>
          <p:nvPr>
            <p:extLst>
              <p:ext uri="{D42A27DB-BD31-4B8C-83A1-F6EECF244321}">
                <p14:modId xmlns:p14="http://schemas.microsoft.com/office/powerpoint/2010/main" val="88502980"/>
              </p:ext>
            </p:extLst>
          </p:nvPr>
        </p:nvGraphicFramePr>
        <p:xfrm>
          <a:off x="5692745" y="2828630"/>
          <a:ext cx="527297" cy="556591"/>
        </p:xfrm>
        <a:graphic>
          <a:graphicData uri="http://schemas.openxmlformats.org/presentationml/2006/ole">
            <mc:AlternateContent xmlns:mc="http://schemas.openxmlformats.org/markup-compatibility/2006">
              <mc:Choice xmlns:v="urn:schemas-microsoft-com:vml" Requires="v">
                <p:oleObj spid="_x0000_s8164" name="Equation" r:id="rId13" imgW="228600" imgH="241200" progId="Equation.DSMT4">
                  <p:embed/>
                </p:oleObj>
              </mc:Choice>
              <mc:Fallback>
                <p:oleObj name="Equation" r:id="rId13" imgW="228600" imgH="241200" progId="Equation.DSMT4">
                  <p:embed/>
                  <p:pic>
                    <p:nvPicPr>
                      <p:cNvPr id="207" name="对象 206">
                        <a:extLst>
                          <a:ext uri="{FF2B5EF4-FFF2-40B4-BE49-F238E27FC236}">
                            <a16:creationId xmlns:a16="http://schemas.microsoft.com/office/drawing/2014/main" id="{C36C166B-C4E2-4F0B-AC05-7518953F17BC}"/>
                          </a:ext>
                        </a:extLst>
                      </p:cNvPr>
                      <p:cNvPicPr/>
                      <p:nvPr/>
                    </p:nvPicPr>
                    <p:blipFill>
                      <a:blip r:embed="rId14"/>
                      <a:stretch>
                        <a:fillRect/>
                      </a:stretch>
                    </p:blipFill>
                    <p:spPr>
                      <a:xfrm>
                        <a:off x="5692745" y="2828630"/>
                        <a:ext cx="527297" cy="556591"/>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666F2BBF-4A83-486B-8DCD-C64951FB74C5}"/>
              </a:ext>
            </a:extLst>
          </p:cNvPr>
          <p:cNvGraphicFramePr>
            <a:graphicFrameLocks noChangeAspect="1"/>
          </p:cNvGraphicFramePr>
          <p:nvPr>
            <p:extLst>
              <p:ext uri="{D42A27DB-BD31-4B8C-83A1-F6EECF244321}">
                <p14:modId xmlns:p14="http://schemas.microsoft.com/office/powerpoint/2010/main" val="3326048035"/>
              </p:ext>
            </p:extLst>
          </p:nvPr>
        </p:nvGraphicFramePr>
        <p:xfrm>
          <a:off x="5665953" y="4503307"/>
          <a:ext cx="555625" cy="557212"/>
        </p:xfrm>
        <a:graphic>
          <a:graphicData uri="http://schemas.openxmlformats.org/presentationml/2006/ole">
            <mc:AlternateContent xmlns:mc="http://schemas.openxmlformats.org/markup-compatibility/2006">
              <mc:Choice xmlns:v="urn:schemas-microsoft-com:vml" Requires="v">
                <p:oleObj spid="_x0000_s8165" name="Equation" r:id="rId15" imgW="241200" imgH="241200" progId="Equation.DSMT4">
                  <p:embed/>
                </p:oleObj>
              </mc:Choice>
              <mc:Fallback>
                <p:oleObj name="Equation" r:id="rId15" imgW="241200" imgH="241200" progId="Equation.DSMT4">
                  <p:embed/>
                  <p:pic>
                    <p:nvPicPr>
                      <p:cNvPr id="208" name="对象 207">
                        <a:extLst>
                          <a:ext uri="{FF2B5EF4-FFF2-40B4-BE49-F238E27FC236}">
                            <a16:creationId xmlns:a16="http://schemas.microsoft.com/office/drawing/2014/main" id="{2E45BEF9-0E7A-4CD0-8CE1-A6304F8AA20C}"/>
                          </a:ext>
                        </a:extLst>
                      </p:cNvPr>
                      <p:cNvPicPr/>
                      <p:nvPr/>
                    </p:nvPicPr>
                    <p:blipFill>
                      <a:blip r:embed="rId16"/>
                      <a:stretch>
                        <a:fillRect/>
                      </a:stretch>
                    </p:blipFill>
                    <p:spPr>
                      <a:xfrm>
                        <a:off x="5665953" y="4503307"/>
                        <a:ext cx="555625" cy="557212"/>
                      </a:xfrm>
                      <a:prstGeom prst="rect">
                        <a:avLst/>
                      </a:prstGeom>
                    </p:spPr>
                  </p:pic>
                </p:oleObj>
              </mc:Fallback>
            </mc:AlternateContent>
          </a:graphicData>
        </a:graphic>
      </p:graphicFrame>
      <p:cxnSp>
        <p:nvCxnSpPr>
          <p:cNvPr id="62" name="直接箭头连接符 61">
            <a:extLst>
              <a:ext uri="{FF2B5EF4-FFF2-40B4-BE49-F238E27FC236}">
                <a16:creationId xmlns:a16="http://schemas.microsoft.com/office/drawing/2014/main" id="{0E7A0B16-2893-4932-A85E-ED1825AFF6C1}"/>
              </a:ext>
            </a:extLst>
          </p:cNvPr>
          <p:cNvCxnSpPr>
            <a:cxnSpLocks/>
            <a:stCxn id="47" idx="3"/>
          </p:cNvCxnSpPr>
          <p:nvPr/>
        </p:nvCxnSpPr>
        <p:spPr>
          <a:xfrm flipV="1">
            <a:off x="4145605" y="1944869"/>
            <a:ext cx="1447472"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0B37C03-AB5A-4EBE-9071-CE371C1F0CBA}"/>
              </a:ext>
            </a:extLst>
          </p:cNvPr>
          <p:cNvCxnSpPr>
            <a:cxnSpLocks/>
            <a:stCxn id="47" idx="3"/>
            <a:endCxn id="52" idx="1"/>
          </p:cNvCxnSpPr>
          <p:nvPr/>
        </p:nvCxnSpPr>
        <p:spPr>
          <a:xfrm flipV="1">
            <a:off x="4145605" y="3100093"/>
            <a:ext cx="1447472" cy="14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1F147D0-690A-4BF1-BC63-286AA51C4F86}"/>
              </a:ext>
            </a:extLst>
          </p:cNvPr>
          <p:cNvCxnSpPr>
            <a:cxnSpLocks/>
            <a:stCxn id="47" idx="3"/>
            <a:endCxn id="53" idx="1"/>
          </p:cNvCxnSpPr>
          <p:nvPr/>
        </p:nvCxnSpPr>
        <p:spPr>
          <a:xfrm>
            <a:off x="4145605" y="3241013"/>
            <a:ext cx="1447472" cy="153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A7DC1B09-6701-41C9-A715-DD4A9E9B4BC5}"/>
              </a:ext>
            </a:extLst>
          </p:cNvPr>
          <p:cNvSpPr txBox="1"/>
          <p:nvPr/>
        </p:nvSpPr>
        <p:spPr>
          <a:xfrm>
            <a:off x="7897333" y="1835308"/>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66" name="直接箭头连接符 65">
            <a:extLst>
              <a:ext uri="{FF2B5EF4-FFF2-40B4-BE49-F238E27FC236}">
                <a16:creationId xmlns:a16="http://schemas.microsoft.com/office/drawing/2014/main" id="{D8946867-079E-4B32-B1F9-94D8040B06A6}"/>
              </a:ext>
            </a:extLst>
          </p:cNvPr>
          <p:cNvCxnSpPr>
            <a:cxnSpLocks/>
            <a:stCxn id="51" idx="3"/>
            <a:endCxn id="65" idx="1"/>
          </p:cNvCxnSpPr>
          <p:nvPr/>
        </p:nvCxnSpPr>
        <p:spPr>
          <a:xfrm>
            <a:off x="7177253" y="201997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563B3063-F1AF-434D-BF24-CD6CD2D338A1}"/>
              </a:ext>
            </a:extLst>
          </p:cNvPr>
          <p:cNvSpPr txBox="1"/>
          <p:nvPr/>
        </p:nvSpPr>
        <p:spPr>
          <a:xfrm>
            <a:off x="7251002" y="1993168"/>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68" name="文本框 67">
            <a:extLst>
              <a:ext uri="{FF2B5EF4-FFF2-40B4-BE49-F238E27FC236}">
                <a16:creationId xmlns:a16="http://schemas.microsoft.com/office/drawing/2014/main" id="{A2B4ACA9-457B-44B1-A700-1E3CC84EA60F}"/>
              </a:ext>
            </a:extLst>
          </p:cNvPr>
          <p:cNvSpPr txBox="1"/>
          <p:nvPr/>
        </p:nvSpPr>
        <p:spPr>
          <a:xfrm>
            <a:off x="7897333" y="2915427"/>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sp>
        <p:nvSpPr>
          <p:cNvPr id="69" name="文本框 68">
            <a:extLst>
              <a:ext uri="{FF2B5EF4-FFF2-40B4-BE49-F238E27FC236}">
                <a16:creationId xmlns:a16="http://schemas.microsoft.com/office/drawing/2014/main" id="{865CD7EB-7709-48B7-96B6-38B5323D0595}"/>
              </a:ext>
            </a:extLst>
          </p:cNvPr>
          <p:cNvSpPr txBox="1"/>
          <p:nvPr/>
        </p:nvSpPr>
        <p:spPr>
          <a:xfrm>
            <a:off x="7251002" y="3100093"/>
            <a:ext cx="527260" cy="523220"/>
          </a:xfrm>
          <a:prstGeom prst="rect">
            <a:avLst/>
          </a:prstGeom>
          <a:noFill/>
        </p:spPr>
        <p:txBody>
          <a:bodyPr wrap="none" rtlCol="0">
            <a:spAutoFit/>
          </a:bodyPr>
          <a:lstStyle/>
          <a:p>
            <a:r>
              <a:rPr lang="en-US" altLang="zh-CN" sz="1400" dirty="0"/>
              <a:t>train</a:t>
            </a:r>
            <a:endParaRPr lang="zh-CN" altLang="en-US" sz="1400" dirty="0"/>
          </a:p>
          <a:p>
            <a:endParaRPr lang="zh-CN" altLang="en-US" sz="1400" dirty="0"/>
          </a:p>
        </p:txBody>
      </p:sp>
      <p:cxnSp>
        <p:nvCxnSpPr>
          <p:cNvPr id="70" name="直接箭头连接符 69">
            <a:extLst>
              <a:ext uri="{FF2B5EF4-FFF2-40B4-BE49-F238E27FC236}">
                <a16:creationId xmlns:a16="http://schemas.microsoft.com/office/drawing/2014/main" id="{2EB42A1C-1AA5-465E-996F-E092E0EF18D4}"/>
              </a:ext>
            </a:extLst>
          </p:cNvPr>
          <p:cNvCxnSpPr>
            <a:cxnSpLocks/>
            <a:stCxn id="55" idx="3"/>
            <a:endCxn id="68" idx="1"/>
          </p:cNvCxnSpPr>
          <p:nvPr/>
        </p:nvCxnSpPr>
        <p:spPr>
          <a:xfrm>
            <a:off x="7177253" y="310009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84FD1AD-808F-47E0-91FD-954E3DB14128}"/>
              </a:ext>
            </a:extLst>
          </p:cNvPr>
          <p:cNvSpPr txBox="1"/>
          <p:nvPr/>
        </p:nvSpPr>
        <p:spPr>
          <a:xfrm>
            <a:off x="7897333" y="4592233"/>
            <a:ext cx="9893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72" name="直接箭头连接符 71">
            <a:extLst>
              <a:ext uri="{FF2B5EF4-FFF2-40B4-BE49-F238E27FC236}">
                <a16:creationId xmlns:a16="http://schemas.microsoft.com/office/drawing/2014/main" id="{C117C312-94CD-425B-9E44-B01D0A9D0B91}"/>
              </a:ext>
            </a:extLst>
          </p:cNvPr>
          <p:cNvCxnSpPr>
            <a:cxnSpLocks/>
            <a:stCxn id="57" idx="3"/>
            <a:endCxn id="71" idx="1"/>
          </p:cNvCxnSpPr>
          <p:nvPr/>
        </p:nvCxnSpPr>
        <p:spPr>
          <a:xfrm>
            <a:off x="7177253" y="4776899"/>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0F45EA6-240D-47AD-8822-2DC009398F71}"/>
              </a:ext>
            </a:extLst>
          </p:cNvPr>
          <p:cNvSpPr txBox="1"/>
          <p:nvPr/>
        </p:nvSpPr>
        <p:spPr>
          <a:xfrm>
            <a:off x="7251002" y="4805264"/>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76" name="文本框 75">
            <a:extLst>
              <a:ext uri="{FF2B5EF4-FFF2-40B4-BE49-F238E27FC236}">
                <a16:creationId xmlns:a16="http://schemas.microsoft.com/office/drawing/2014/main" id="{0D7789C3-B05E-468D-B103-5176ED3719A5}"/>
              </a:ext>
            </a:extLst>
          </p:cNvPr>
          <p:cNvSpPr txBox="1"/>
          <p:nvPr/>
        </p:nvSpPr>
        <p:spPr>
          <a:xfrm>
            <a:off x="8089693" y="3352121"/>
            <a:ext cx="609462" cy="830997"/>
          </a:xfrm>
          <a:prstGeom prst="rect">
            <a:avLst/>
          </a:prstGeom>
          <a:noFill/>
        </p:spPr>
        <p:txBody>
          <a:bodyPr wrap="square" rtlCol="0">
            <a:spAutoFit/>
          </a:bodyPr>
          <a:lstStyle/>
          <a:p>
            <a:r>
              <a:rPr lang="en-US" altLang="zh-CN" sz="4800" dirty="0"/>
              <a:t>…</a:t>
            </a:r>
            <a:endParaRPr lang="zh-CN" altLang="en-US" sz="4800" dirty="0"/>
          </a:p>
        </p:txBody>
      </p:sp>
      <p:sp>
        <p:nvSpPr>
          <p:cNvPr id="77" name="文本框 76">
            <a:extLst>
              <a:ext uri="{FF2B5EF4-FFF2-40B4-BE49-F238E27FC236}">
                <a16:creationId xmlns:a16="http://schemas.microsoft.com/office/drawing/2014/main" id="{95CACA5C-29BE-4BDC-9A0D-060911BDCB25}"/>
              </a:ext>
            </a:extLst>
          </p:cNvPr>
          <p:cNvSpPr txBox="1"/>
          <p:nvPr/>
        </p:nvSpPr>
        <p:spPr>
          <a:xfrm>
            <a:off x="9481509"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78" name="对象 77">
            <a:extLst>
              <a:ext uri="{FF2B5EF4-FFF2-40B4-BE49-F238E27FC236}">
                <a16:creationId xmlns:a16="http://schemas.microsoft.com/office/drawing/2014/main" id="{1A2E4B95-4DD3-472C-A2F8-92F1C859454F}"/>
              </a:ext>
            </a:extLst>
          </p:cNvPr>
          <p:cNvGraphicFramePr>
            <a:graphicFrameLocks noChangeAspect="1"/>
          </p:cNvGraphicFramePr>
          <p:nvPr>
            <p:extLst>
              <p:ext uri="{D42A27DB-BD31-4B8C-83A1-F6EECF244321}">
                <p14:modId xmlns:p14="http://schemas.microsoft.com/office/powerpoint/2010/main" val="945670875"/>
              </p:ext>
            </p:extLst>
          </p:nvPr>
        </p:nvGraphicFramePr>
        <p:xfrm>
          <a:off x="9611523" y="1767945"/>
          <a:ext cx="487622" cy="544989"/>
        </p:xfrm>
        <a:graphic>
          <a:graphicData uri="http://schemas.openxmlformats.org/presentationml/2006/ole">
            <mc:AlternateContent xmlns:mc="http://schemas.openxmlformats.org/markup-compatibility/2006">
              <mc:Choice xmlns:v="urn:schemas-microsoft-com:vml" Requires="v">
                <p:oleObj spid="_x0000_s8166" name="Equation" r:id="rId17" imgW="215640" imgH="241200" progId="Equation.DSMT4">
                  <p:embed/>
                </p:oleObj>
              </mc:Choice>
              <mc:Fallback>
                <p:oleObj name="Equation" r:id="rId17" imgW="215640" imgH="241200" progId="Equation.DSMT4">
                  <p:embed/>
                  <p:pic>
                    <p:nvPicPr>
                      <p:cNvPr id="223" name="对象 222">
                        <a:extLst>
                          <a:ext uri="{FF2B5EF4-FFF2-40B4-BE49-F238E27FC236}">
                            <a16:creationId xmlns:a16="http://schemas.microsoft.com/office/drawing/2014/main" id="{A8815326-F709-4315-B140-7939F54C5E8A}"/>
                          </a:ext>
                        </a:extLst>
                      </p:cNvPr>
                      <p:cNvPicPr/>
                      <p:nvPr/>
                    </p:nvPicPr>
                    <p:blipFill>
                      <a:blip r:embed="rId18"/>
                      <a:stretch>
                        <a:fillRect/>
                      </a:stretch>
                    </p:blipFill>
                    <p:spPr>
                      <a:xfrm>
                        <a:off x="9611523" y="1767945"/>
                        <a:ext cx="487622" cy="544989"/>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98920130-C2A2-42BA-B7B9-9C949F2A36EA}"/>
              </a:ext>
            </a:extLst>
          </p:cNvPr>
          <p:cNvSpPr txBox="1"/>
          <p:nvPr/>
        </p:nvSpPr>
        <p:spPr>
          <a:xfrm>
            <a:off x="9481509"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0" name="对象 79">
            <a:extLst>
              <a:ext uri="{FF2B5EF4-FFF2-40B4-BE49-F238E27FC236}">
                <a16:creationId xmlns:a16="http://schemas.microsoft.com/office/drawing/2014/main" id="{A1DCB493-42A2-4449-8412-9A7F87F3B3D0}"/>
              </a:ext>
            </a:extLst>
          </p:cNvPr>
          <p:cNvGraphicFramePr>
            <a:graphicFrameLocks noChangeAspect="1"/>
          </p:cNvGraphicFramePr>
          <p:nvPr>
            <p:extLst>
              <p:ext uri="{D42A27DB-BD31-4B8C-83A1-F6EECF244321}">
                <p14:modId xmlns:p14="http://schemas.microsoft.com/office/powerpoint/2010/main" val="1055112574"/>
              </p:ext>
            </p:extLst>
          </p:nvPr>
        </p:nvGraphicFramePr>
        <p:xfrm>
          <a:off x="9611523" y="2837387"/>
          <a:ext cx="487622" cy="544989"/>
        </p:xfrm>
        <a:graphic>
          <a:graphicData uri="http://schemas.openxmlformats.org/presentationml/2006/ole">
            <mc:AlternateContent xmlns:mc="http://schemas.openxmlformats.org/markup-compatibility/2006">
              <mc:Choice xmlns:v="urn:schemas-microsoft-com:vml" Requires="v">
                <p:oleObj spid="_x0000_s8167" name="Equation" r:id="rId19" imgW="215640" imgH="241200" progId="Equation.DSMT4">
                  <p:embed/>
                </p:oleObj>
              </mc:Choice>
              <mc:Fallback>
                <p:oleObj name="Equation" r:id="rId19" imgW="215640" imgH="241200" progId="Equation.DSMT4">
                  <p:embed/>
                  <p:pic>
                    <p:nvPicPr>
                      <p:cNvPr id="225" name="对象 224">
                        <a:extLst>
                          <a:ext uri="{FF2B5EF4-FFF2-40B4-BE49-F238E27FC236}">
                            <a16:creationId xmlns:a16="http://schemas.microsoft.com/office/drawing/2014/main" id="{E3210ADA-665E-4860-A7DB-62021D93E8A6}"/>
                          </a:ext>
                        </a:extLst>
                      </p:cNvPr>
                      <p:cNvPicPr/>
                      <p:nvPr/>
                    </p:nvPicPr>
                    <p:blipFill>
                      <a:blip r:embed="rId20"/>
                      <a:stretch>
                        <a:fillRect/>
                      </a:stretch>
                    </p:blipFill>
                    <p:spPr>
                      <a:xfrm>
                        <a:off x="9611523" y="2837387"/>
                        <a:ext cx="487622" cy="544989"/>
                      </a:xfrm>
                      <a:prstGeom prst="rect">
                        <a:avLst/>
                      </a:prstGeom>
                    </p:spPr>
                  </p:pic>
                </p:oleObj>
              </mc:Fallback>
            </mc:AlternateContent>
          </a:graphicData>
        </a:graphic>
      </p:graphicFrame>
      <p:sp>
        <p:nvSpPr>
          <p:cNvPr id="81" name="文本框 80">
            <a:extLst>
              <a:ext uri="{FF2B5EF4-FFF2-40B4-BE49-F238E27FC236}">
                <a16:creationId xmlns:a16="http://schemas.microsoft.com/office/drawing/2014/main" id="{A9425B90-B1AC-474A-83C3-3FAED02932E2}"/>
              </a:ext>
            </a:extLst>
          </p:cNvPr>
          <p:cNvSpPr txBox="1"/>
          <p:nvPr/>
        </p:nvSpPr>
        <p:spPr>
          <a:xfrm>
            <a:off x="9481509"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2" name="对象 81">
            <a:extLst>
              <a:ext uri="{FF2B5EF4-FFF2-40B4-BE49-F238E27FC236}">
                <a16:creationId xmlns:a16="http://schemas.microsoft.com/office/drawing/2014/main" id="{A2D69868-54D1-4781-8632-B6B7E3293107}"/>
              </a:ext>
            </a:extLst>
          </p:cNvPr>
          <p:cNvGraphicFramePr>
            <a:graphicFrameLocks noChangeAspect="1"/>
          </p:cNvGraphicFramePr>
          <p:nvPr>
            <p:extLst>
              <p:ext uri="{D42A27DB-BD31-4B8C-83A1-F6EECF244321}">
                <p14:modId xmlns:p14="http://schemas.microsoft.com/office/powerpoint/2010/main" val="346612100"/>
              </p:ext>
            </p:extLst>
          </p:nvPr>
        </p:nvGraphicFramePr>
        <p:xfrm>
          <a:off x="9611523" y="4504249"/>
          <a:ext cx="487622" cy="544989"/>
        </p:xfrm>
        <a:graphic>
          <a:graphicData uri="http://schemas.openxmlformats.org/presentationml/2006/ole">
            <mc:AlternateContent xmlns:mc="http://schemas.openxmlformats.org/markup-compatibility/2006">
              <mc:Choice xmlns:v="urn:schemas-microsoft-com:vml" Requires="v">
                <p:oleObj spid="_x0000_s8168" name="Equation" r:id="rId21" imgW="215640" imgH="241200" progId="Equation.DSMT4">
                  <p:embed/>
                </p:oleObj>
              </mc:Choice>
              <mc:Fallback>
                <p:oleObj name="Equation" r:id="rId21" imgW="215640" imgH="241200" progId="Equation.DSMT4">
                  <p:embed/>
                  <p:pic>
                    <p:nvPicPr>
                      <p:cNvPr id="227" name="对象 226">
                        <a:extLst>
                          <a:ext uri="{FF2B5EF4-FFF2-40B4-BE49-F238E27FC236}">
                            <a16:creationId xmlns:a16="http://schemas.microsoft.com/office/drawing/2014/main" id="{2B597F30-BEFD-4557-A00D-2544E26CE329}"/>
                          </a:ext>
                        </a:extLst>
                      </p:cNvPr>
                      <p:cNvPicPr/>
                      <p:nvPr/>
                    </p:nvPicPr>
                    <p:blipFill>
                      <a:blip r:embed="rId22"/>
                      <a:stretch>
                        <a:fillRect/>
                      </a:stretch>
                    </p:blipFill>
                    <p:spPr>
                      <a:xfrm>
                        <a:off x="9611523" y="4504249"/>
                        <a:ext cx="487622" cy="544989"/>
                      </a:xfrm>
                      <a:prstGeom prst="rect">
                        <a:avLst/>
                      </a:prstGeom>
                    </p:spPr>
                  </p:pic>
                </p:oleObj>
              </mc:Fallback>
            </mc:AlternateContent>
          </a:graphicData>
        </a:graphic>
      </p:graphicFrame>
      <p:cxnSp>
        <p:nvCxnSpPr>
          <p:cNvPr id="83" name="直接箭头连接符 82">
            <a:extLst>
              <a:ext uri="{FF2B5EF4-FFF2-40B4-BE49-F238E27FC236}">
                <a16:creationId xmlns:a16="http://schemas.microsoft.com/office/drawing/2014/main" id="{0B9CED28-5546-435A-8317-81CB95524E77}"/>
              </a:ext>
            </a:extLst>
          </p:cNvPr>
          <p:cNvCxnSpPr>
            <a:cxnSpLocks/>
            <a:stCxn id="65" idx="3"/>
            <a:endCxn id="77" idx="1"/>
          </p:cNvCxnSpPr>
          <p:nvPr/>
        </p:nvCxnSpPr>
        <p:spPr>
          <a:xfrm flipV="1">
            <a:off x="8891516" y="2019973"/>
            <a:ext cx="5899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4020520-F12E-40F2-BCA4-04F7E5A8245E}"/>
              </a:ext>
            </a:extLst>
          </p:cNvPr>
          <p:cNvSpPr txBox="1"/>
          <p:nvPr/>
        </p:nvSpPr>
        <p:spPr>
          <a:xfrm>
            <a:off x="8833437" y="2013159"/>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cxnSp>
        <p:nvCxnSpPr>
          <p:cNvPr id="86" name="直接箭头连接符 85">
            <a:extLst>
              <a:ext uri="{FF2B5EF4-FFF2-40B4-BE49-F238E27FC236}">
                <a16:creationId xmlns:a16="http://schemas.microsoft.com/office/drawing/2014/main" id="{FC4808F6-587F-4A9C-9131-418E1CD897A6}"/>
              </a:ext>
            </a:extLst>
          </p:cNvPr>
          <p:cNvCxnSpPr>
            <a:cxnSpLocks/>
            <a:stCxn id="68" idx="3"/>
            <a:endCxn id="79" idx="1"/>
          </p:cNvCxnSpPr>
          <p:nvPr/>
        </p:nvCxnSpPr>
        <p:spPr>
          <a:xfrm>
            <a:off x="8891516" y="3100093"/>
            <a:ext cx="589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22C5ABA-EF57-4C71-A762-017BDD02977C}"/>
              </a:ext>
            </a:extLst>
          </p:cNvPr>
          <p:cNvCxnSpPr>
            <a:cxnSpLocks/>
            <a:stCxn id="71" idx="3"/>
            <a:endCxn id="81" idx="1"/>
          </p:cNvCxnSpPr>
          <p:nvPr/>
        </p:nvCxnSpPr>
        <p:spPr>
          <a:xfrm>
            <a:off x="8886706" y="4776899"/>
            <a:ext cx="594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93A2DAB9-5476-49D7-8F60-9C7A6EE3F13C}"/>
              </a:ext>
            </a:extLst>
          </p:cNvPr>
          <p:cNvSpPr txBox="1"/>
          <p:nvPr/>
        </p:nvSpPr>
        <p:spPr>
          <a:xfrm>
            <a:off x="10777653"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89" name="直接箭头连接符 88">
            <a:extLst>
              <a:ext uri="{FF2B5EF4-FFF2-40B4-BE49-F238E27FC236}">
                <a16:creationId xmlns:a16="http://schemas.microsoft.com/office/drawing/2014/main" id="{07A85861-A89B-4525-983D-25ADB71CB5EE}"/>
              </a:ext>
            </a:extLst>
          </p:cNvPr>
          <p:cNvCxnSpPr>
            <a:cxnSpLocks/>
            <a:stCxn id="77" idx="3"/>
            <a:endCxn id="88" idx="1"/>
          </p:cNvCxnSpPr>
          <p:nvPr/>
        </p:nvCxnSpPr>
        <p:spPr>
          <a:xfrm>
            <a:off x="10201589" y="201997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BD38F927-20AD-44CC-9A44-4E09F7487D70}"/>
              </a:ext>
            </a:extLst>
          </p:cNvPr>
          <p:cNvSpPr txBox="1"/>
          <p:nvPr/>
        </p:nvSpPr>
        <p:spPr>
          <a:xfrm>
            <a:off x="10777653" y="2854897"/>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1" name="直接箭头连接符 90">
            <a:extLst>
              <a:ext uri="{FF2B5EF4-FFF2-40B4-BE49-F238E27FC236}">
                <a16:creationId xmlns:a16="http://schemas.microsoft.com/office/drawing/2014/main" id="{2024D4C4-BD2D-43FC-8B4D-416B6620DED2}"/>
              </a:ext>
            </a:extLst>
          </p:cNvPr>
          <p:cNvCxnSpPr>
            <a:cxnSpLocks/>
            <a:stCxn id="79" idx="3"/>
            <a:endCxn id="90" idx="1"/>
          </p:cNvCxnSpPr>
          <p:nvPr/>
        </p:nvCxnSpPr>
        <p:spPr>
          <a:xfrm>
            <a:off x="10201589" y="3100093"/>
            <a:ext cx="576064" cy="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B26D0AD0-0786-46AB-8DFC-4CA7BEB16801}"/>
              </a:ext>
            </a:extLst>
          </p:cNvPr>
          <p:cNvSpPr txBox="1"/>
          <p:nvPr/>
        </p:nvSpPr>
        <p:spPr>
          <a:xfrm>
            <a:off x="1077765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3" name="直接箭头连接符 92">
            <a:extLst>
              <a:ext uri="{FF2B5EF4-FFF2-40B4-BE49-F238E27FC236}">
                <a16:creationId xmlns:a16="http://schemas.microsoft.com/office/drawing/2014/main" id="{B98284E1-A02C-4F9D-8005-F631CC931D15}"/>
              </a:ext>
            </a:extLst>
          </p:cNvPr>
          <p:cNvCxnSpPr>
            <a:cxnSpLocks/>
            <a:stCxn id="81" idx="3"/>
            <a:endCxn id="92" idx="1"/>
          </p:cNvCxnSpPr>
          <p:nvPr/>
        </p:nvCxnSpPr>
        <p:spPr>
          <a:xfrm>
            <a:off x="10201589" y="477689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对象 93">
            <a:extLst>
              <a:ext uri="{FF2B5EF4-FFF2-40B4-BE49-F238E27FC236}">
                <a16:creationId xmlns:a16="http://schemas.microsoft.com/office/drawing/2014/main" id="{47709C46-3053-4DFF-89B7-DF859167825C}"/>
              </a:ext>
            </a:extLst>
          </p:cNvPr>
          <p:cNvGraphicFramePr>
            <a:graphicFrameLocks noChangeAspect="1"/>
          </p:cNvGraphicFramePr>
          <p:nvPr>
            <p:extLst>
              <p:ext uri="{D42A27DB-BD31-4B8C-83A1-F6EECF244321}">
                <p14:modId xmlns:p14="http://schemas.microsoft.com/office/powerpoint/2010/main" val="16492768"/>
              </p:ext>
            </p:extLst>
          </p:nvPr>
        </p:nvGraphicFramePr>
        <p:xfrm>
          <a:off x="10957512" y="1750098"/>
          <a:ext cx="360362" cy="539750"/>
        </p:xfrm>
        <a:graphic>
          <a:graphicData uri="http://schemas.openxmlformats.org/presentationml/2006/ole">
            <mc:AlternateContent xmlns:mc="http://schemas.openxmlformats.org/markup-compatibility/2006">
              <mc:Choice xmlns:v="urn:schemas-microsoft-com:vml" Requires="v">
                <p:oleObj spid="_x0000_s8169" name="Equation" r:id="rId23" imgW="190440" imgH="241200" progId="Equation.DSMT4">
                  <p:embed/>
                </p:oleObj>
              </mc:Choice>
              <mc:Fallback>
                <p:oleObj name="Equation" r:id="rId23" imgW="190440" imgH="241200" progId="Equation.DSMT4">
                  <p:embed/>
                  <p:pic>
                    <p:nvPicPr>
                      <p:cNvPr id="238" name="对象 237">
                        <a:extLst>
                          <a:ext uri="{FF2B5EF4-FFF2-40B4-BE49-F238E27FC236}">
                            <a16:creationId xmlns:a16="http://schemas.microsoft.com/office/drawing/2014/main" id="{CCB0A86E-6FB2-4514-B775-958F64BF8FB6}"/>
                          </a:ext>
                        </a:extLst>
                      </p:cNvPr>
                      <p:cNvPicPr/>
                      <p:nvPr/>
                    </p:nvPicPr>
                    <p:blipFill>
                      <a:blip r:embed="rId24"/>
                      <a:stretch>
                        <a:fillRect/>
                      </a:stretch>
                    </p:blipFill>
                    <p:spPr>
                      <a:xfrm>
                        <a:off x="10957512" y="1750098"/>
                        <a:ext cx="360362" cy="539750"/>
                      </a:xfrm>
                      <a:prstGeom prst="rect">
                        <a:avLst/>
                      </a:prstGeom>
                    </p:spPr>
                  </p:pic>
                </p:oleObj>
              </mc:Fallback>
            </mc:AlternateContent>
          </a:graphicData>
        </a:graphic>
      </p:graphicFrame>
      <p:sp>
        <p:nvSpPr>
          <p:cNvPr id="95" name="文本框 94">
            <a:extLst>
              <a:ext uri="{FF2B5EF4-FFF2-40B4-BE49-F238E27FC236}">
                <a16:creationId xmlns:a16="http://schemas.microsoft.com/office/drawing/2014/main" id="{5652D410-8314-4BFC-883B-26E1D001BB0C}"/>
              </a:ext>
            </a:extLst>
          </p:cNvPr>
          <p:cNvSpPr txBox="1"/>
          <p:nvPr/>
        </p:nvSpPr>
        <p:spPr>
          <a:xfrm>
            <a:off x="10162468" y="2022856"/>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6" name="文本框 95">
            <a:extLst>
              <a:ext uri="{FF2B5EF4-FFF2-40B4-BE49-F238E27FC236}">
                <a16:creationId xmlns:a16="http://schemas.microsoft.com/office/drawing/2014/main" id="{6993A359-E56B-4570-9238-EA6164B36644}"/>
              </a:ext>
            </a:extLst>
          </p:cNvPr>
          <p:cNvSpPr txBox="1"/>
          <p:nvPr/>
        </p:nvSpPr>
        <p:spPr>
          <a:xfrm>
            <a:off x="10143913" y="3090511"/>
            <a:ext cx="644087" cy="523220"/>
          </a:xfrm>
          <a:prstGeom prst="rect">
            <a:avLst/>
          </a:prstGeom>
          <a:noFill/>
        </p:spPr>
        <p:txBody>
          <a:bodyPr wrap="none" rtlCol="0">
            <a:spAutoFit/>
          </a:bodyPr>
          <a:lstStyle/>
          <a:p>
            <a:r>
              <a:rPr lang="en-US" altLang="zh-CN" sz="1400" dirty="0"/>
              <a:t>scores</a:t>
            </a:r>
            <a:endParaRPr lang="zh-CN" altLang="en-US" sz="1400" dirty="0"/>
          </a:p>
          <a:p>
            <a:endParaRPr lang="zh-CN" altLang="en-US" sz="1400" dirty="0"/>
          </a:p>
        </p:txBody>
      </p:sp>
      <p:sp>
        <p:nvSpPr>
          <p:cNvPr id="97" name="文本框 96">
            <a:extLst>
              <a:ext uri="{FF2B5EF4-FFF2-40B4-BE49-F238E27FC236}">
                <a16:creationId xmlns:a16="http://schemas.microsoft.com/office/drawing/2014/main" id="{BBE9D45F-D42D-4DE2-BC9C-497CA3550218}"/>
              </a:ext>
            </a:extLst>
          </p:cNvPr>
          <p:cNvSpPr txBox="1"/>
          <p:nvPr/>
        </p:nvSpPr>
        <p:spPr>
          <a:xfrm>
            <a:off x="10162468" y="4762865"/>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8" name="文本框 97">
            <a:extLst>
              <a:ext uri="{FF2B5EF4-FFF2-40B4-BE49-F238E27FC236}">
                <a16:creationId xmlns:a16="http://schemas.microsoft.com/office/drawing/2014/main" id="{46128D26-2D6A-4E43-B32F-3BE396C0A0AF}"/>
              </a:ext>
            </a:extLst>
          </p:cNvPr>
          <p:cNvSpPr txBox="1"/>
          <p:nvPr/>
        </p:nvSpPr>
        <p:spPr>
          <a:xfrm>
            <a:off x="4374152" y="3238541"/>
            <a:ext cx="126829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Bootstrap</a:t>
            </a:r>
            <a:endParaRPr lang="zh-CN" altLang="en-US" dirty="0">
              <a:latin typeface="微软雅黑" panose="020B0503020204020204" pitchFamily="34" charset="-122"/>
              <a:ea typeface="微软雅黑" panose="020B0503020204020204" pitchFamily="34" charset="-122"/>
            </a:endParaRPr>
          </a:p>
        </p:txBody>
      </p:sp>
      <p:graphicFrame>
        <p:nvGraphicFramePr>
          <p:cNvPr id="99" name="对象 98">
            <a:extLst>
              <a:ext uri="{FF2B5EF4-FFF2-40B4-BE49-F238E27FC236}">
                <a16:creationId xmlns:a16="http://schemas.microsoft.com/office/drawing/2014/main" id="{B3293028-8A56-4575-BA7F-23094079EE72}"/>
              </a:ext>
            </a:extLst>
          </p:cNvPr>
          <p:cNvGraphicFramePr>
            <a:graphicFrameLocks noChangeAspect="1"/>
          </p:cNvGraphicFramePr>
          <p:nvPr>
            <p:extLst>
              <p:ext uri="{D42A27DB-BD31-4B8C-83A1-F6EECF244321}">
                <p14:modId xmlns:p14="http://schemas.microsoft.com/office/powerpoint/2010/main" val="1060284848"/>
              </p:ext>
            </p:extLst>
          </p:nvPr>
        </p:nvGraphicFramePr>
        <p:xfrm>
          <a:off x="10957512" y="2856112"/>
          <a:ext cx="396019" cy="501624"/>
        </p:xfrm>
        <a:graphic>
          <a:graphicData uri="http://schemas.openxmlformats.org/presentationml/2006/ole">
            <mc:AlternateContent xmlns:mc="http://schemas.openxmlformats.org/markup-compatibility/2006">
              <mc:Choice xmlns:v="urn:schemas-microsoft-com:vml" Requires="v">
                <p:oleObj spid="_x0000_s8170" name="Equation" r:id="rId25" imgW="190440" imgH="241200" progId="Equation.DSMT4">
                  <p:embed/>
                </p:oleObj>
              </mc:Choice>
              <mc:Fallback>
                <p:oleObj name="Equation" r:id="rId25" imgW="190440" imgH="241200" progId="Equation.DSMT4">
                  <p:embed/>
                  <p:pic>
                    <p:nvPicPr>
                      <p:cNvPr id="245" name="对象 244">
                        <a:extLst>
                          <a:ext uri="{FF2B5EF4-FFF2-40B4-BE49-F238E27FC236}">
                            <a16:creationId xmlns:a16="http://schemas.microsoft.com/office/drawing/2014/main" id="{AC96F8CB-F855-4DB2-B2A8-14DBA36569FA}"/>
                          </a:ext>
                        </a:extLst>
                      </p:cNvPr>
                      <p:cNvPicPr/>
                      <p:nvPr/>
                    </p:nvPicPr>
                    <p:blipFill>
                      <a:blip r:embed="rId26"/>
                      <a:stretch>
                        <a:fillRect/>
                      </a:stretch>
                    </p:blipFill>
                    <p:spPr>
                      <a:xfrm>
                        <a:off x="10957512" y="2856112"/>
                        <a:ext cx="396019" cy="501624"/>
                      </a:xfrm>
                      <a:prstGeom prst="rect">
                        <a:avLst/>
                      </a:prstGeom>
                    </p:spPr>
                  </p:pic>
                </p:oleObj>
              </mc:Fallback>
            </mc:AlternateContent>
          </a:graphicData>
        </a:graphic>
      </p:graphicFrame>
      <p:graphicFrame>
        <p:nvGraphicFramePr>
          <p:cNvPr id="100" name="对象 99">
            <a:extLst>
              <a:ext uri="{FF2B5EF4-FFF2-40B4-BE49-F238E27FC236}">
                <a16:creationId xmlns:a16="http://schemas.microsoft.com/office/drawing/2014/main" id="{5D5A36D2-EC3B-4374-9755-F9F43A1F7FC9}"/>
              </a:ext>
            </a:extLst>
          </p:cNvPr>
          <p:cNvGraphicFramePr>
            <a:graphicFrameLocks noChangeAspect="1"/>
          </p:cNvGraphicFramePr>
          <p:nvPr>
            <p:extLst>
              <p:ext uri="{D42A27DB-BD31-4B8C-83A1-F6EECF244321}">
                <p14:modId xmlns:p14="http://schemas.microsoft.com/office/powerpoint/2010/main" val="418362370"/>
              </p:ext>
            </p:extLst>
          </p:nvPr>
        </p:nvGraphicFramePr>
        <p:xfrm>
          <a:off x="10970417" y="4512425"/>
          <a:ext cx="415855" cy="526750"/>
        </p:xfrm>
        <a:graphic>
          <a:graphicData uri="http://schemas.openxmlformats.org/presentationml/2006/ole">
            <mc:AlternateContent xmlns:mc="http://schemas.openxmlformats.org/markup-compatibility/2006">
              <mc:Choice xmlns:v="urn:schemas-microsoft-com:vml" Requires="v">
                <p:oleObj spid="_x0000_s8171" name="Equation" r:id="rId27" imgW="190440" imgH="241200" progId="Equation.DSMT4">
                  <p:embed/>
                </p:oleObj>
              </mc:Choice>
              <mc:Fallback>
                <p:oleObj name="Equation" r:id="rId27" imgW="190440" imgH="241200" progId="Equation.DSMT4">
                  <p:embed/>
                  <p:pic>
                    <p:nvPicPr>
                      <p:cNvPr id="246" name="对象 245">
                        <a:extLst>
                          <a:ext uri="{FF2B5EF4-FFF2-40B4-BE49-F238E27FC236}">
                            <a16:creationId xmlns:a16="http://schemas.microsoft.com/office/drawing/2014/main" id="{5AF87E79-9779-4E28-A48F-BD1DB1255EC9}"/>
                          </a:ext>
                        </a:extLst>
                      </p:cNvPr>
                      <p:cNvPicPr/>
                      <p:nvPr/>
                    </p:nvPicPr>
                    <p:blipFill>
                      <a:blip r:embed="rId28"/>
                      <a:stretch>
                        <a:fillRect/>
                      </a:stretch>
                    </p:blipFill>
                    <p:spPr>
                      <a:xfrm>
                        <a:off x="10970417" y="4512425"/>
                        <a:ext cx="415855" cy="526750"/>
                      </a:xfrm>
                      <a:prstGeom prst="rect">
                        <a:avLst/>
                      </a:prstGeom>
                    </p:spPr>
                  </p:pic>
                </p:oleObj>
              </mc:Fallback>
            </mc:AlternateContent>
          </a:graphicData>
        </a:graphic>
      </p:graphicFrame>
      <p:sp>
        <p:nvSpPr>
          <p:cNvPr id="101" name="文本框 100">
            <a:extLst>
              <a:ext uri="{FF2B5EF4-FFF2-40B4-BE49-F238E27FC236}">
                <a16:creationId xmlns:a16="http://schemas.microsoft.com/office/drawing/2014/main" id="{57ABD109-9D2B-4DE2-94E2-9ECDE9D8276E}"/>
              </a:ext>
            </a:extLst>
          </p:cNvPr>
          <p:cNvSpPr txBox="1"/>
          <p:nvPr/>
        </p:nvSpPr>
        <p:spPr>
          <a:xfrm>
            <a:off x="8837923" y="3087995"/>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2" name="文本框 101">
            <a:extLst>
              <a:ext uri="{FF2B5EF4-FFF2-40B4-BE49-F238E27FC236}">
                <a16:creationId xmlns:a16="http://schemas.microsoft.com/office/drawing/2014/main" id="{DE7CC2EE-0D63-4339-B4E6-33A23FBDBCBA}"/>
              </a:ext>
            </a:extLst>
          </p:cNvPr>
          <p:cNvSpPr txBox="1"/>
          <p:nvPr/>
        </p:nvSpPr>
        <p:spPr>
          <a:xfrm>
            <a:off x="8817712" y="4800874"/>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3" name="文本框 102">
            <a:extLst>
              <a:ext uri="{FF2B5EF4-FFF2-40B4-BE49-F238E27FC236}">
                <a16:creationId xmlns:a16="http://schemas.microsoft.com/office/drawing/2014/main" id="{5E7CE60A-A2B3-40FB-AFA9-CB73232111C2}"/>
              </a:ext>
            </a:extLst>
          </p:cNvPr>
          <p:cNvSpPr txBox="1"/>
          <p:nvPr/>
        </p:nvSpPr>
        <p:spPr>
          <a:xfrm>
            <a:off x="7862535" y="1840481"/>
            <a:ext cx="1083438" cy="369332"/>
          </a:xfrm>
          <a:prstGeom prst="rect">
            <a:avLst/>
          </a:prstGeom>
          <a:noFill/>
        </p:spPr>
        <p:txBody>
          <a:bodyPr wrap="none" rtlCol="0">
            <a:spAutoFit/>
          </a:bodyPr>
          <a:lstStyle/>
          <a:p>
            <a:r>
              <a:rPr lang="en-US" altLang="zh-CN" dirty="0"/>
              <a:t>Estimator</a:t>
            </a:r>
            <a:endParaRPr lang="zh-CN" altLang="en-US" dirty="0"/>
          </a:p>
        </p:txBody>
      </p:sp>
      <p:sp>
        <p:nvSpPr>
          <p:cNvPr id="104" name="文本框 103">
            <a:extLst>
              <a:ext uri="{FF2B5EF4-FFF2-40B4-BE49-F238E27FC236}">
                <a16:creationId xmlns:a16="http://schemas.microsoft.com/office/drawing/2014/main" id="{2AA7139C-CA5C-4B63-AAC5-3C9C639C593A}"/>
              </a:ext>
            </a:extLst>
          </p:cNvPr>
          <p:cNvSpPr txBox="1"/>
          <p:nvPr/>
        </p:nvSpPr>
        <p:spPr>
          <a:xfrm>
            <a:off x="7861526" y="2906248"/>
            <a:ext cx="1083438" cy="369332"/>
          </a:xfrm>
          <a:prstGeom prst="rect">
            <a:avLst/>
          </a:prstGeom>
          <a:noFill/>
        </p:spPr>
        <p:txBody>
          <a:bodyPr wrap="none" rtlCol="0">
            <a:spAutoFit/>
          </a:bodyPr>
          <a:lstStyle/>
          <a:p>
            <a:r>
              <a:rPr lang="en-US" altLang="zh-CN" dirty="0"/>
              <a:t>Estimator</a:t>
            </a:r>
            <a:endParaRPr lang="zh-CN" altLang="en-US" dirty="0"/>
          </a:p>
        </p:txBody>
      </p:sp>
      <p:sp>
        <p:nvSpPr>
          <p:cNvPr id="105" name="文本框 104">
            <a:extLst>
              <a:ext uri="{FF2B5EF4-FFF2-40B4-BE49-F238E27FC236}">
                <a16:creationId xmlns:a16="http://schemas.microsoft.com/office/drawing/2014/main" id="{782F0E1E-BB41-43F2-A4DB-FD75A066568E}"/>
              </a:ext>
            </a:extLst>
          </p:cNvPr>
          <p:cNvSpPr txBox="1"/>
          <p:nvPr/>
        </p:nvSpPr>
        <p:spPr>
          <a:xfrm>
            <a:off x="7849577" y="4611185"/>
            <a:ext cx="1083438" cy="369332"/>
          </a:xfrm>
          <a:prstGeom prst="rect">
            <a:avLst/>
          </a:prstGeom>
          <a:noFill/>
        </p:spPr>
        <p:txBody>
          <a:bodyPr wrap="none" rtlCol="0">
            <a:spAutoFit/>
          </a:bodyPr>
          <a:lstStyle/>
          <a:p>
            <a:r>
              <a:rPr lang="en-US" altLang="zh-CN" dirty="0"/>
              <a:t>Estimator</a:t>
            </a:r>
            <a:endParaRPr lang="zh-CN" altLang="en-US" dirty="0"/>
          </a:p>
        </p:txBody>
      </p:sp>
      <p:sp>
        <p:nvSpPr>
          <p:cNvPr id="107" name="文本框 106">
            <a:extLst>
              <a:ext uri="{FF2B5EF4-FFF2-40B4-BE49-F238E27FC236}">
                <a16:creationId xmlns:a16="http://schemas.microsoft.com/office/drawing/2014/main" id="{F2F30FEB-80A0-415C-9DCF-3007B066F709}"/>
              </a:ext>
            </a:extLst>
          </p:cNvPr>
          <p:cNvSpPr txBox="1"/>
          <p:nvPr/>
        </p:nvSpPr>
        <p:spPr>
          <a:xfrm>
            <a:off x="1982296" y="2778559"/>
            <a:ext cx="1000572" cy="9139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108" name="对象 107">
            <a:extLst>
              <a:ext uri="{FF2B5EF4-FFF2-40B4-BE49-F238E27FC236}">
                <a16:creationId xmlns:a16="http://schemas.microsoft.com/office/drawing/2014/main" id="{4BC8602D-0B48-4B28-9070-D7EFE0219CA5}"/>
              </a:ext>
            </a:extLst>
          </p:cNvPr>
          <p:cNvGraphicFramePr>
            <a:graphicFrameLocks noChangeAspect="1"/>
          </p:cNvGraphicFramePr>
          <p:nvPr>
            <p:extLst>
              <p:ext uri="{D42A27DB-BD31-4B8C-83A1-F6EECF244321}">
                <p14:modId xmlns:p14="http://schemas.microsoft.com/office/powerpoint/2010/main" val="1950040834"/>
              </p:ext>
            </p:extLst>
          </p:nvPr>
        </p:nvGraphicFramePr>
        <p:xfrm>
          <a:off x="1987815" y="2704522"/>
          <a:ext cx="956099" cy="1147319"/>
        </p:xfrm>
        <a:graphic>
          <a:graphicData uri="http://schemas.openxmlformats.org/presentationml/2006/ole">
            <mc:AlternateContent xmlns:mc="http://schemas.openxmlformats.org/markup-compatibility/2006">
              <mc:Choice xmlns:v="urn:schemas-microsoft-com:vml" Requires="v">
                <p:oleObj spid="_x0000_s8172" name="Equation" r:id="rId7" imgW="190440" imgH="228600" progId="Equation.DSMT4">
                  <p:embed/>
                </p:oleObj>
              </mc:Choice>
              <mc:Fallback>
                <p:oleObj name="Equation" r:id="rId7" imgW="190440" imgH="228600" progId="Equation.DSMT4">
                  <p:embed/>
                  <p:pic>
                    <p:nvPicPr>
                      <p:cNvPr id="256" name="对象 255">
                        <a:extLst>
                          <a:ext uri="{FF2B5EF4-FFF2-40B4-BE49-F238E27FC236}">
                            <a16:creationId xmlns:a16="http://schemas.microsoft.com/office/drawing/2014/main" id="{B5FD044E-1F44-413E-8D40-564BFB0F71C9}"/>
                          </a:ext>
                        </a:extLst>
                      </p:cNvPr>
                      <p:cNvPicPr/>
                      <p:nvPr/>
                    </p:nvPicPr>
                    <p:blipFill>
                      <a:blip r:embed="rId8"/>
                      <a:stretch>
                        <a:fillRect/>
                      </a:stretch>
                    </p:blipFill>
                    <p:spPr>
                      <a:xfrm>
                        <a:off x="1987815" y="2704522"/>
                        <a:ext cx="956099" cy="1147319"/>
                      </a:xfrm>
                      <a:prstGeom prst="rect">
                        <a:avLst/>
                      </a:prstGeom>
                    </p:spPr>
                  </p:pic>
                </p:oleObj>
              </mc:Fallback>
            </mc:AlternateContent>
          </a:graphicData>
        </a:graphic>
      </p:graphicFrame>
      <p:sp>
        <p:nvSpPr>
          <p:cNvPr id="73" name="矩形 72">
            <a:extLst>
              <a:ext uri="{FF2B5EF4-FFF2-40B4-BE49-F238E27FC236}">
                <a16:creationId xmlns:a16="http://schemas.microsoft.com/office/drawing/2014/main" id="{E71431A5-B674-4883-9DB9-FECEF6EA6480}"/>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75" name="图片 74">
            <a:extLst>
              <a:ext uri="{FF2B5EF4-FFF2-40B4-BE49-F238E27FC236}">
                <a16:creationId xmlns:a16="http://schemas.microsoft.com/office/drawing/2014/main" id="{F86F7D77-E13C-43C3-8F74-A51B1310276A}"/>
              </a:ext>
            </a:extLst>
          </p:cNvPr>
          <p:cNvPicPr>
            <a:picLocks noChangeAspect="1"/>
          </p:cNvPicPr>
          <p:nvPr/>
        </p:nvPicPr>
        <p:blipFill>
          <a:blip r:embed="rId2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106" name="矩形 105">
            <a:extLst>
              <a:ext uri="{FF2B5EF4-FFF2-40B4-BE49-F238E27FC236}">
                <a16:creationId xmlns:a16="http://schemas.microsoft.com/office/drawing/2014/main" id="{8C5DEB11-0A58-4714-82CC-E38799A574A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EB6739D2-7994-4835-8227-B03C4E3BC0FF}"/>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id="{883A411E-54B4-410B-A8F5-7DB0A132A79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63D52F71-B7B9-483A-ABA5-3D2A85511AAD}"/>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2" name="文本框 111">
            <a:extLst>
              <a:ext uri="{FF2B5EF4-FFF2-40B4-BE49-F238E27FC236}">
                <a16:creationId xmlns:a16="http://schemas.microsoft.com/office/drawing/2014/main" id="{AA0FA256-4A5D-41BA-B973-4307E482B678}"/>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49989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选取可靠正样本的过程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75" name="对象 74">
            <a:extLst>
              <a:ext uri="{FF2B5EF4-FFF2-40B4-BE49-F238E27FC236}">
                <a16:creationId xmlns:a16="http://schemas.microsoft.com/office/drawing/2014/main" id="{EF791E74-51C2-4571-A8EE-749933228287}"/>
              </a:ext>
            </a:extLst>
          </p:cNvPr>
          <p:cNvGraphicFramePr>
            <a:graphicFrameLocks noChangeAspect="1"/>
          </p:cNvGraphicFramePr>
          <p:nvPr>
            <p:extLst>
              <p:ext uri="{D42A27DB-BD31-4B8C-83A1-F6EECF244321}">
                <p14:modId xmlns:p14="http://schemas.microsoft.com/office/powerpoint/2010/main" val="2843833544"/>
              </p:ext>
            </p:extLst>
          </p:nvPr>
        </p:nvGraphicFramePr>
        <p:xfrm>
          <a:off x="6762750" y="3161788"/>
          <a:ext cx="4335411" cy="415925"/>
        </p:xfrm>
        <a:graphic>
          <a:graphicData uri="http://schemas.openxmlformats.org/presentationml/2006/ole">
            <mc:AlternateContent xmlns:mc="http://schemas.openxmlformats.org/markup-compatibility/2006">
              <mc:Choice xmlns:v="urn:schemas-microsoft-com:vml" Requires="v">
                <p:oleObj spid="_x0000_s5536" name="Equation" r:id="rId3" imgW="2654280" imgH="228600" progId="Equation.DSMT4">
                  <p:embed/>
                </p:oleObj>
              </mc:Choice>
              <mc:Fallback>
                <p:oleObj name="Equation" r:id="rId3" imgW="2654280" imgH="228600" progId="Equation.DSMT4">
                  <p:embed/>
                  <p:pic>
                    <p:nvPicPr>
                      <p:cNvPr id="74" name="对象 73">
                        <a:extLst>
                          <a:ext uri="{FF2B5EF4-FFF2-40B4-BE49-F238E27FC236}">
                            <a16:creationId xmlns:a16="http://schemas.microsoft.com/office/drawing/2014/main" id="{92706C4C-D28D-4323-A41A-FA1A663E03A9}"/>
                          </a:ext>
                        </a:extLst>
                      </p:cNvPr>
                      <p:cNvPicPr/>
                      <p:nvPr/>
                    </p:nvPicPr>
                    <p:blipFill>
                      <a:blip r:embed="rId4"/>
                      <a:stretch>
                        <a:fillRect/>
                      </a:stretch>
                    </p:blipFill>
                    <p:spPr>
                      <a:xfrm>
                        <a:off x="6762750" y="3161788"/>
                        <a:ext cx="4335411" cy="415925"/>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2B71490F-F955-4673-90FC-F36ACA425E2B}"/>
              </a:ext>
            </a:extLst>
          </p:cNvPr>
          <p:cNvGraphicFramePr>
            <a:graphicFrameLocks noChangeAspect="1"/>
          </p:cNvGraphicFramePr>
          <p:nvPr>
            <p:extLst>
              <p:ext uri="{D42A27DB-BD31-4B8C-83A1-F6EECF244321}">
                <p14:modId xmlns:p14="http://schemas.microsoft.com/office/powerpoint/2010/main" val="1753101155"/>
              </p:ext>
            </p:extLst>
          </p:nvPr>
        </p:nvGraphicFramePr>
        <p:xfrm>
          <a:off x="7152200" y="4077982"/>
          <a:ext cx="2587625" cy="622300"/>
        </p:xfrm>
        <a:graphic>
          <a:graphicData uri="http://schemas.openxmlformats.org/presentationml/2006/ole">
            <mc:AlternateContent xmlns:mc="http://schemas.openxmlformats.org/markup-compatibility/2006">
              <mc:Choice xmlns:v="urn:schemas-microsoft-com:vml" Requires="v">
                <p:oleObj spid="_x0000_s5537" name="Equation" r:id="rId5" imgW="1002960" imgH="241200" progId="Equation.DSMT4">
                  <p:embed/>
                </p:oleObj>
              </mc:Choice>
              <mc:Fallback>
                <p:oleObj name="Equation" r:id="rId5" imgW="1002960" imgH="241200" progId="Equation.DSMT4">
                  <p:embed/>
                  <p:pic>
                    <p:nvPicPr>
                      <p:cNvPr id="75" name="对象 74">
                        <a:extLst>
                          <a:ext uri="{FF2B5EF4-FFF2-40B4-BE49-F238E27FC236}">
                            <a16:creationId xmlns:a16="http://schemas.microsoft.com/office/drawing/2014/main" id="{7246CB61-9297-4408-B1C0-03CF30373477}"/>
                          </a:ext>
                        </a:extLst>
                      </p:cNvPr>
                      <p:cNvPicPr/>
                      <p:nvPr/>
                    </p:nvPicPr>
                    <p:blipFill>
                      <a:blip r:embed="rId6"/>
                      <a:stretch>
                        <a:fillRect/>
                      </a:stretch>
                    </p:blipFill>
                    <p:spPr>
                      <a:xfrm>
                        <a:off x="7152200" y="4077982"/>
                        <a:ext cx="2587625" cy="62230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90ED761E-2976-4358-8797-1CF174CFB795}"/>
              </a:ext>
            </a:extLst>
          </p:cNvPr>
          <p:cNvGrpSpPr/>
          <p:nvPr/>
        </p:nvGrpSpPr>
        <p:grpSpPr>
          <a:xfrm>
            <a:off x="2065866" y="2996566"/>
            <a:ext cx="4313687" cy="1758950"/>
            <a:chOff x="2065866" y="2657353"/>
            <a:chExt cx="4313687" cy="1758950"/>
          </a:xfrm>
        </p:grpSpPr>
        <p:graphicFrame>
          <p:nvGraphicFramePr>
            <p:cNvPr id="73" name="对象 72">
              <a:extLst>
                <a:ext uri="{FF2B5EF4-FFF2-40B4-BE49-F238E27FC236}">
                  <a16:creationId xmlns:a16="http://schemas.microsoft.com/office/drawing/2014/main" id="{0BFDAD4E-FB24-4832-82A7-A6F64989C537}"/>
                </a:ext>
              </a:extLst>
            </p:cNvPr>
            <p:cNvGraphicFramePr>
              <a:graphicFrameLocks noChangeAspect="1"/>
            </p:cNvGraphicFramePr>
            <p:nvPr>
              <p:extLst>
                <p:ext uri="{D42A27DB-BD31-4B8C-83A1-F6EECF244321}">
                  <p14:modId xmlns:p14="http://schemas.microsoft.com/office/powerpoint/2010/main" val="4087149904"/>
                </p:ext>
              </p:extLst>
            </p:nvPr>
          </p:nvGraphicFramePr>
          <p:xfrm>
            <a:off x="2065866" y="2657353"/>
            <a:ext cx="2825750" cy="1758950"/>
          </p:xfrm>
          <a:graphic>
            <a:graphicData uri="http://schemas.openxmlformats.org/presentationml/2006/ole">
              <mc:AlternateContent xmlns:mc="http://schemas.openxmlformats.org/markup-compatibility/2006">
                <mc:Choice xmlns:v="urn:schemas-microsoft-com:vml" Requires="v">
                  <p:oleObj spid="_x0000_s5538" name="Equation" r:id="rId7" imgW="1346040" imgH="838080" progId="Equation.DSMT4">
                    <p:embed/>
                  </p:oleObj>
                </mc:Choice>
                <mc:Fallback>
                  <p:oleObj name="Equation" r:id="rId7" imgW="1346040" imgH="838080" progId="Equation.DSMT4">
                    <p:embed/>
                    <p:pic>
                      <p:nvPicPr>
                        <p:cNvPr id="72" name="对象 71">
                          <a:extLst>
                            <a:ext uri="{FF2B5EF4-FFF2-40B4-BE49-F238E27FC236}">
                              <a16:creationId xmlns:a16="http://schemas.microsoft.com/office/drawing/2014/main" id="{2CE64E93-45CA-477D-A52C-39C752A947C1}"/>
                            </a:ext>
                          </a:extLst>
                        </p:cNvPr>
                        <p:cNvPicPr/>
                        <p:nvPr/>
                      </p:nvPicPr>
                      <p:blipFill>
                        <a:blip r:embed="rId8"/>
                        <a:stretch>
                          <a:fillRect/>
                        </a:stretch>
                      </p:blipFill>
                      <p:spPr>
                        <a:xfrm>
                          <a:off x="2065866" y="2657353"/>
                          <a:ext cx="2825750" cy="1758950"/>
                        </a:xfrm>
                        <a:prstGeom prst="rect">
                          <a:avLst/>
                        </a:prstGeom>
                      </p:spPr>
                    </p:pic>
                  </p:oleObj>
                </mc:Fallback>
              </mc:AlternateContent>
            </a:graphicData>
          </a:graphic>
        </p:graphicFrame>
        <p:sp>
          <p:nvSpPr>
            <p:cNvPr id="109" name="文本框 108">
              <a:extLst>
                <a:ext uri="{FF2B5EF4-FFF2-40B4-BE49-F238E27FC236}">
                  <a16:creationId xmlns:a16="http://schemas.microsoft.com/office/drawing/2014/main" id="{6EE4880E-D90F-4181-AADC-7EA98DD3DE2C}"/>
                </a:ext>
              </a:extLst>
            </p:cNvPr>
            <p:cNvSpPr txBox="1"/>
            <p:nvPr/>
          </p:nvSpPr>
          <p:spPr>
            <a:xfrm>
              <a:off x="5470415" y="3352162"/>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grpSp>
      <p:sp>
        <p:nvSpPr>
          <p:cNvPr id="112" name="文本框 111">
            <a:extLst>
              <a:ext uri="{FF2B5EF4-FFF2-40B4-BE49-F238E27FC236}">
                <a16:creationId xmlns:a16="http://schemas.microsoft.com/office/drawing/2014/main" id="{3794037A-1FA0-4A55-8192-7F1C05BFC6B0}"/>
              </a:ext>
            </a:extLst>
          </p:cNvPr>
          <p:cNvSpPr txBox="1"/>
          <p:nvPr/>
        </p:nvSpPr>
        <p:spPr>
          <a:xfrm>
            <a:off x="11282862" y="3183657"/>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4430DF5-938E-44BA-A7DF-76FEDA529B54}"/>
                  </a:ext>
                </a:extLst>
              </p:cNvPr>
              <p:cNvSpPr txBox="1"/>
              <p:nvPr/>
            </p:nvSpPr>
            <p:spPr>
              <a:xfrm>
                <a:off x="2099169" y="2132254"/>
                <a:ext cx="39968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计算每个未标记样本</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𝑢</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为正样本的概率</a:t>
                </a:r>
              </a:p>
            </p:txBody>
          </p:sp>
        </mc:Choice>
        <mc:Fallback xmlns="">
          <p:sp>
            <p:nvSpPr>
              <p:cNvPr id="110" name="文本框 109">
                <a:extLst>
                  <a:ext uri="{FF2B5EF4-FFF2-40B4-BE49-F238E27FC236}">
                    <a16:creationId xmlns:a16="http://schemas.microsoft.com/office/drawing/2014/main" id="{D4430DF5-938E-44BA-A7DF-76FEDA529B54}"/>
                  </a:ext>
                </a:extLst>
              </p:cNvPr>
              <p:cNvSpPr txBox="1">
                <a:spLocks noRot="1" noChangeAspect="1" noMove="1" noResize="1" noEditPoints="1" noAdjustHandles="1" noChangeArrowheads="1" noChangeShapeType="1" noTextEdit="1"/>
              </p:cNvSpPr>
              <p:nvPr/>
            </p:nvSpPr>
            <p:spPr>
              <a:xfrm>
                <a:off x="2099169" y="2132254"/>
                <a:ext cx="3996831" cy="369332"/>
              </a:xfrm>
              <a:prstGeom prst="rect">
                <a:avLst/>
              </a:prstGeom>
              <a:blipFill>
                <a:blip r:embed="rId10"/>
                <a:stretch>
                  <a:fillRect l="-1064" t="-8065" r="-1216"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ED2FA308-40C7-4241-9BF4-07F6FD27E537}"/>
                  </a:ext>
                </a:extLst>
              </p:cNvPr>
              <p:cNvSpPr txBox="1"/>
              <p:nvPr/>
            </p:nvSpPr>
            <p:spPr>
              <a:xfrm>
                <a:off x="6825298" y="2132254"/>
                <a:ext cx="45825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选择排名前</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a:latin typeface="Cambria Math" panose="02040503050406030204" pitchFamily="18" charset="0"/>
                        <a:ea typeface="微软雅黑" panose="020B0503020204020204" pitchFamily="34" charset="-122"/>
                        <a:cs typeface="微软雅黑" panose="020B0503020204020204" pitchFamily="34" charset="-122"/>
                      </a:rPr>
                      <m:t>|×</m:t>
                    </m:r>
                    <m:r>
                      <a:rPr lang="en-US" altLang="zh-CN">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的样本加入正样本集合</a:t>
                </a:r>
              </a:p>
            </p:txBody>
          </p:sp>
        </mc:Choice>
        <mc:Fallback xmlns="">
          <p:sp>
            <p:nvSpPr>
              <p:cNvPr id="111" name="文本框 110">
                <a:extLst>
                  <a:ext uri="{FF2B5EF4-FFF2-40B4-BE49-F238E27FC236}">
                    <a16:creationId xmlns:a16="http://schemas.microsoft.com/office/drawing/2014/main" id="{ED2FA308-40C7-4241-9BF4-07F6FD27E537}"/>
                  </a:ext>
                </a:extLst>
              </p:cNvPr>
              <p:cNvSpPr txBox="1">
                <a:spLocks noRot="1" noChangeAspect="1" noMove="1" noResize="1" noEditPoints="1" noAdjustHandles="1" noChangeArrowheads="1" noChangeShapeType="1" noTextEdit="1"/>
              </p:cNvSpPr>
              <p:nvPr/>
            </p:nvSpPr>
            <p:spPr>
              <a:xfrm>
                <a:off x="6825298" y="2132254"/>
                <a:ext cx="4582579" cy="369332"/>
              </a:xfrm>
              <a:prstGeom prst="rect">
                <a:avLst/>
              </a:prstGeom>
              <a:blipFill>
                <a:blip r:embed="rId11"/>
                <a:stretch>
                  <a:fillRect l="-1062" t="-8065" b="-24194"/>
                </a:stretch>
              </a:blipFill>
            </p:spPr>
            <p:txBody>
              <a:bodyPr/>
              <a:lstStyle/>
              <a:p>
                <a:r>
                  <a:rPr lang="zh-CN" altLang="en-US">
                    <a:noFill/>
                  </a:rPr>
                  <a:t> </a:t>
                </a:r>
              </a:p>
            </p:txBody>
          </p:sp>
        </mc:Fallback>
      </mc:AlternateContent>
      <p:sp>
        <p:nvSpPr>
          <p:cNvPr id="113" name="文本框 112">
            <a:extLst>
              <a:ext uri="{FF2B5EF4-FFF2-40B4-BE49-F238E27FC236}">
                <a16:creationId xmlns:a16="http://schemas.microsoft.com/office/drawing/2014/main" id="{28CB524B-A66A-40B5-98D7-DBACB5919CCC}"/>
              </a:ext>
            </a:extLst>
          </p:cNvPr>
          <p:cNvSpPr txBox="1"/>
          <p:nvPr/>
        </p:nvSpPr>
        <p:spPr>
          <a:xfrm>
            <a:off x="11282862" y="4204466"/>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A2860754-0F84-4D79-8027-2BF48B4E2E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90CF2F44-7FEC-4C3E-98E8-769FF8DDBB08}"/>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CAEE05EE-F003-49C1-BFAE-435E150D036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B5B563E-A6E1-40A8-BB1A-648E61A3492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1CC7865-0AA1-4C32-8305-68A4F971EC98}"/>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E500E41-F290-4CFC-9C08-B809101DEEFA}"/>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60DCDA49-ACD6-4B12-8954-1A5C5612E057}"/>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8378905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1871</TotalTime>
  <Words>3292</Words>
  <Application>Microsoft Office PowerPoint</Application>
  <PresentationFormat>宽屏</PresentationFormat>
  <Paragraphs>423</Paragraphs>
  <Slides>27</Slides>
  <Notes>1</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27</vt:i4>
      </vt:variant>
    </vt:vector>
  </HeadingPairs>
  <TitlesOfParts>
    <vt:vector size="44" baseType="lpstr">
      <vt:lpstr>OPPOSans B</vt:lpstr>
      <vt:lpstr>OPPOSans L</vt:lpstr>
      <vt:lpstr>OPPOSans R</vt:lpstr>
      <vt:lpstr>Times Newer Roman</vt:lpstr>
      <vt:lpstr>等线</vt:lpstr>
      <vt:lpstr>等线 Light</vt:lpstr>
      <vt:lpstr>思源黑体 CN Light</vt:lpstr>
      <vt:lpstr>思源宋体 Heavy</vt:lpstr>
      <vt:lpstr>SimSun</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804</cp:revision>
  <dcterms:created xsi:type="dcterms:W3CDTF">2023-05-11T12:03:00Z</dcterms:created>
  <dcterms:modified xsi:type="dcterms:W3CDTF">2025-05-17T23:42:56Z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